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Montserrat"/>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erriweather-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c3dc3969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c3dc3969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c3dc3969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c3dc3969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a18ff68ff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a18ff68ff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c3dc396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c3dc396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c3dc3969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c3dc3969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c3dc3969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c3dc3969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c3dc3969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c3dc3969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c3dc3969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c3dc3969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c3dc3969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c3dc3969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rgbClr val="D9D9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6.jpeg" Type="http://schemas.openxmlformats.org/officeDocument/2006/relationships/image"/></Relationships>
</file>

<file path=ppt/slides/_rels/slide10.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 Id="rId4" Target="../media/image9.jpeg" Type="http://schemas.openxmlformats.org/officeDocument/2006/relationships/image"/><Relationship Id="rId5" Target="../media/image4.jpe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1.xml"/><Relationship Id="rId4" Type="http://schemas.openxmlformats.org/officeDocument/2006/relationships/slide" Target="/ppt/slides/slide2.xml"/><Relationship Id="rId11" Type="http://schemas.openxmlformats.org/officeDocument/2006/relationships/slide" Target="/ppt/slides/slide9.xml"/><Relationship Id="rId10" Type="http://schemas.openxmlformats.org/officeDocument/2006/relationships/slide" Target="/ppt/slides/slide8.xml"/><Relationship Id="rId12" Type="http://schemas.openxmlformats.org/officeDocument/2006/relationships/slide" Target="/ppt/slides/slide10.xml"/><Relationship Id="rId9" Type="http://schemas.openxmlformats.org/officeDocument/2006/relationships/slide" Target="/ppt/slides/slide7.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0.jpeg" Type="http://schemas.openxmlformats.org/officeDocument/2006/relationships/image"/><Relationship Id="rId4" Target="../media/image14.jpeg" Type="http://schemas.openxmlformats.org/officeDocument/2006/relationships/image"/><Relationship Id="rId5" Target="../media/image2.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3.jpeg" Type="http://schemas.openxmlformats.org/officeDocument/2006/relationships/image"/><Relationship Id="rId4" Target="../media/image5.jpe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15.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media/image1.jpeg" Type="http://schemas.openxmlformats.org/officeDocument/2006/relationships/image"/><Relationship Id="rId5" Target="../media/image11.jpeg" Type="http://schemas.openxmlformats.org/officeDocument/2006/relationships/image"/><Relationship Id="rId6" Target="../media/image12.png" Type="http://schemas.openxmlformats.org/officeDocument/2006/relationships/image"/></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cervantes.es/bibliotecas_documentacion_espanol/creadores/burgos_carmen_de.htm" TargetMode="External"/><Relationship Id="rId4" Type="http://schemas.openxmlformats.org/officeDocument/2006/relationships/hyperlink" Target="http://www.dipalme.org/Servicios/IEA/edba.nsf/xlecturabiografias.xsp?ref=69" TargetMode="External"/><Relationship Id="rId5" Type="http://schemas.openxmlformats.org/officeDocument/2006/relationships/hyperlink" Target="https://es.wikipedia.org/wiki/Carmen_de_Burgos" TargetMode="External"/><Relationship Id="rId6" Type="http://schemas.openxmlformats.org/officeDocument/2006/relationships/hyperlink" Target="https://elpais.com/cultura/2019/03/29/actualidad/1553878881_243283.html" TargetMode="External"/><Relationship Id="rId7" Type="http://schemas.openxmlformats.org/officeDocument/2006/relationships/hyperlink" Target="http://gentedelasafor.es/art/4517/carmen-de-burgos-colombine-la-primera-periodista-profesional-y-reportera-de-guerra-espanola" TargetMode="External"/><Relationship Id="rId8" Type="http://schemas.openxmlformats.org/officeDocument/2006/relationships/hyperlink" Target="https://revistascientificas.us.es/index.php/CulturasyLiteraturas/article/view/903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4608900" cy="2192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sz="5700"/>
              <a:t>Carmen De Burgos Seguí</a:t>
            </a:r>
            <a:endParaRPr sz="5700"/>
          </a:p>
        </p:txBody>
      </p:sp>
      <p:sp>
        <p:nvSpPr>
          <p:cNvPr id="65" name="Google Shape;65;p13"/>
          <p:cNvSpPr txBox="1"/>
          <p:nvPr>
            <p:ph idx="1" type="subTitle"/>
          </p:nvPr>
        </p:nvSpPr>
        <p:spPr>
          <a:xfrm>
            <a:off x="311700" y="2477925"/>
            <a:ext cx="4260300" cy="6306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s" sz="1300"/>
              <a:t>(Almería, 10 diciembre 1867- Madrid, 9 octubre 1932)</a:t>
            </a:r>
            <a:endParaRPr sz="1300"/>
          </a:p>
        </p:txBody>
      </p:sp>
      <p:pic>
        <p:nvPicPr>
          <p:cNvPr id="66" name="Google Shape;66;p13"/>
          <p:cNvPicPr preferRelativeResize="0"/>
          <p:nvPr/>
        </p:nvPicPr>
        <p:blipFill>
          <a:blip r:embed="rId3">
            <a:alphaModFix/>
          </a:blip>
          <a:stretch>
            <a:fillRect/>
          </a:stretch>
        </p:blipFill>
        <p:spPr>
          <a:xfrm>
            <a:off x="5417575" y="660725"/>
            <a:ext cx="3005249" cy="3005249"/>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27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688050" y="581975"/>
            <a:ext cx="7767900" cy="5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400"/>
              <a:t>Carmen De Burgos, siempre recordada</a:t>
            </a:r>
            <a:endParaRPr sz="2400"/>
          </a:p>
        </p:txBody>
      </p:sp>
      <p:sp>
        <p:nvSpPr>
          <p:cNvPr id="140" name="Google Shape;140;p22"/>
          <p:cNvSpPr txBox="1"/>
          <p:nvPr/>
        </p:nvSpPr>
        <p:spPr>
          <a:xfrm>
            <a:off x="792125" y="1415250"/>
            <a:ext cx="70869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dk2"/>
                </a:solidFill>
                <a:latin typeface="Montserrat"/>
                <a:ea typeface="Montserrat"/>
                <a:cs typeface="Montserrat"/>
                <a:sym typeface="Montserrat"/>
              </a:rPr>
              <a:t>Ella fue una feminista muy adelantada a su época y por ello la metieron en esa lista negra, pero aunque hayan querido borrar su nombre de la historia, siempre será recordada como una de las mujeres que ayudó en la lucha de ellas y como una mujer que, a pesar de los obstáculos de la época, ha sido capaz de hacer todo lo que se ha propuesto siempre. </a:t>
            </a:r>
            <a:endParaRPr sz="11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latin typeface="Roboto"/>
              <a:ea typeface="Roboto"/>
              <a:cs typeface="Roboto"/>
              <a:sym typeface="Roboto"/>
            </a:endParaRPr>
          </a:p>
        </p:txBody>
      </p:sp>
      <p:pic>
        <p:nvPicPr>
          <p:cNvPr id="141" name="Google Shape;141;p22"/>
          <p:cNvPicPr preferRelativeResize="0"/>
          <p:nvPr/>
        </p:nvPicPr>
        <p:blipFill>
          <a:blip r:embed="rId3">
            <a:alphaModFix/>
          </a:blip>
          <a:stretch>
            <a:fillRect/>
          </a:stretch>
        </p:blipFill>
        <p:spPr>
          <a:xfrm>
            <a:off x="743850" y="2439775"/>
            <a:ext cx="1780375" cy="2180550"/>
          </a:xfrm>
          <a:prstGeom prst="rect">
            <a:avLst/>
          </a:prstGeom>
          <a:noFill/>
          <a:ln>
            <a:noFill/>
          </a:ln>
        </p:spPr>
      </p:pic>
      <p:pic>
        <p:nvPicPr>
          <p:cNvPr id="142" name="Google Shape;142;p22"/>
          <p:cNvPicPr preferRelativeResize="0"/>
          <p:nvPr/>
        </p:nvPicPr>
        <p:blipFill>
          <a:blip r:embed="rId4">
            <a:alphaModFix/>
          </a:blip>
          <a:stretch>
            <a:fillRect/>
          </a:stretch>
        </p:blipFill>
        <p:spPr>
          <a:xfrm>
            <a:off x="2676625" y="2644950"/>
            <a:ext cx="2787450" cy="1885975"/>
          </a:xfrm>
          <a:prstGeom prst="rect">
            <a:avLst/>
          </a:prstGeom>
          <a:noFill/>
          <a:ln>
            <a:noFill/>
          </a:ln>
        </p:spPr>
      </p:pic>
      <p:pic>
        <p:nvPicPr>
          <p:cNvPr id="143" name="Google Shape;143;p22"/>
          <p:cNvPicPr preferRelativeResize="0"/>
          <p:nvPr/>
        </p:nvPicPr>
        <p:blipFill>
          <a:blip r:embed="rId5">
            <a:alphaModFix/>
          </a:blip>
          <a:stretch>
            <a:fillRect/>
          </a:stretch>
        </p:blipFill>
        <p:spPr>
          <a:xfrm>
            <a:off x="5616475" y="2644950"/>
            <a:ext cx="3233097" cy="1885975"/>
          </a:xfrm>
          <a:prstGeom prst="rect">
            <a:avLst/>
          </a:prstGeom>
          <a:noFill/>
          <a:ln>
            <a:noFill/>
          </a:ln>
        </p:spPr>
      </p:pic>
      <p:sp>
        <p:nvSpPr>
          <p:cNvPr id="144" name="Google Shape;144;p22"/>
          <p:cNvSpPr txBox="1"/>
          <p:nvPr/>
        </p:nvSpPr>
        <p:spPr>
          <a:xfrm>
            <a:off x="6643250" y="4866600"/>
            <a:ext cx="23553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600">
                <a:latin typeface="Roboto"/>
                <a:ea typeface="Roboto"/>
                <a:cs typeface="Roboto"/>
                <a:sym typeface="Roboto"/>
              </a:rPr>
              <a:t>                            ammarin@classroom.iesramonycajaltocina.es</a:t>
            </a:r>
            <a:endParaRPr sz="6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6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6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6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4266"/>
              <a:t>Índice</a:t>
            </a:r>
            <a:endParaRPr sz="1866"/>
          </a:p>
          <a:p>
            <a:pPr indent="0" lvl="0" marL="457200" rtl="0" algn="l">
              <a:spcBef>
                <a:spcPts val="0"/>
              </a:spcBef>
              <a:spcAft>
                <a:spcPts val="0"/>
              </a:spcAft>
              <a:buNone/>
            </a:pPr>
            <a:r>
              <a:t/>
            </a:r>
            <a:endParaRPr sz="1200"/>
          </a:p>
        </p:txBody>
      </p:sp>
      <p:sp>
        <p:nvSpPr>
          <p:cNvPr id="72" name="Google Shape;72;p14"/>
          <p:cNvSpPr txBox="1"/>
          <p:nvPr/>
        </p:nvSpPr>
        <p:spPr>
          <a:xfrm>
            <a:off x="798875" y="1554000"/>
            <a:ext cx="73431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3"/>
              </a:rPr>
              <a:t>Diapositiva 1: Carmen De Burgos Seguí</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4"/>
              </a:rPr>
              <a:t>Diapositiva 2: Índice</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5"/>
              </a:rPr>
              <a:t>Diapositiva 3: ¿Quién era Carmen De Burgos?</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6"/>
              </a:rPr>
              <a:t>Diapositiva 4: Su vida adolescente</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7"/>
              </a:rPr>
              <a:t>Diapositiva 5: Su vida después del 1902</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8"/>
              </a:rPr>
              <a:t>Diapositiva 6: Su vida social y política</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9"/>
              </a:rPr>
              <a:t>Diapositiva 7: Su lucha por la mujer</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10"/>
              </a:rPr>
              <a:t>Diapositiva 8: Sus obras</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11"/>
              </a:rPr>
              <a:t>Diapositiva 9: Webgrafía</a:t>
            </a:r>
            <a:endParaRPr>
              <a:solidFill>
                <a:schemeClr val="lt2"/>
              </a:solidFill>
              <a:latin typeface="Montserrat"/>
              <a:ea typeface="Montserrat"/>
              <a:cs typeface="Montserrat"/>
              <a:sym typeface="Montserrat"/>
            </a:endParaRPr>
          </a:p>
          <a:p>
            <a:pPr indent="-317500" lvl="0" marL="457200" rtl="0" algn="l">
              <a:spcBef>
                <a:spcPts val="0"/>
              </a:spcBef>
              <a:spcAft>
                <a:spcPts val="0"/>
              </a:spcAft>
              <a:buClr>
                <a:schemeClr val="lt2"/>
              </a:buClr>
              <a:buSzPts val="1400"/>
              <a:buFont typeface="Montserrat"/>
              <a:buChar char="-"/>
            </a:pPr>
            <a:r>
              <a:rPr lang="es" u="sng">
                <a:solidFill>
                  <a:schemeClr val="hlink"/>
                </a:solidFill>
                <a:latin typeface="Montserrat"/>
                <a:ea typeface="Montserrat"/>
                <a:cs typeface="Montserrat"/>
                <a:sym typeface="Montserrat"/>
                <a:hlinkClick action="ppaction://hlinksldjump" r:id="rId12"/>
              </a:rPr>
              <a:t>Diapositiva 10: Carmen De Burgos, siempre recordada</a:t>
            </a:r>
            <a:endParaRPr>
              <a:solidFill>
                <a:schemeClr val="lt2"/>
              </a:solidFill>
              <a:latin typeface="Montserrat"/>
              <a:ea typeface="Montserrat"/>
              <a:cs typeface="Montserrat"/>
              <a:sym typeface="Montserrat"/>
            </a:endParaRPr>
          </a:p>
        </p:txBody>
      </p:sp>
      <p:sp>
        <p:nvSpPr>
          <p:cNvPr id="73" name="Google Shape;73;p14"/>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100"/>
              <a:t>¿Quién era Carmen De Burgos?</a:t>
            </a:r>
            <a:endParaRPr sz="3400"/>
          </a:p>
        </p:txBody>
      </p:sp>
      <p:sp>
        <p:nvSpPr>
          <p:cNvPr id="79" name="Google Shape;79;p15"/>
          <p:cNvSpPr txBox="1"/>
          <p:nvPr>
            <p:ph idx="4294967295"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0" name="Google Shape;80;p15"/>
          <p:cNvSpPr txBox="1"/>
          <p:nvPr>
            <p:ph idx="4294967295"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latin typeface="Montserrat"/>
                <a:ea typeface="Montserrat"/>
                <a:cs typeface="Montserrat"/>
                <a:sym typeface="Montserrat"/>
              </a:rPr>
              <a:t>Fue escritora, traductora, maestra, periodista, redactora, pedagoga y activista. </a:t>
            </a:r>
            <a:endParaRPr>
              <a:latin typeface="Montserrat"/>
              <a:ea typeface="Montserrat"/>
              <a:cs typeface="Montserrat"/>
              <a:sym typeface="Montserrat"/>
            </a:endParaRPr>
          </a:p>
          <a:p>
            <a:pPr indent="0" lvl="0" marL="0" rtl="0" algn="l">
              <a:spcBef>
                <a:spcPts val="1200"/>
              </a:spcBef>
              <a:spcAft>
                <a:spcPts val="0"/>
              </a:spcAft>
              <a:buNone/>
            </a:pPr>
            <a:r>
              <a:rPr lang="es">
                <a:solidFill>
                  <a:srgbClr val="8E7CC3"/>
                </a:solidFill>
                <a:latin typeface="Montserrat"/>
                <a:ea typeface="Montserrat"/>
                <a:cs typeface="Montserrat"/>
                <a:sym typeface="Montserrat"/>
              </a:rPr>
              <a:t>Estudió Magisterio</a:t>
            </a:r>
            <a:r>
              <a:rPr lang="es">
                <a:latin typeface="Montserrat"/>
                <a:ea typeface="Montserrat"/>
                <a:cs typeface="Montserrat"/>
                <a:sym typeface="Montserrat"/>
              </a:rPr>
              <a:t> en Granada y destacó por su enseñanza con </a:t>
            </a:r>
            <a:r>
              <a:rPr lang="es">
                <a:solidFill>
                  <a:srgbClr val="8E7CC3"/>
                </a:solidFill>
                <a:latin typeface="Montserrat"/>
                <a:ea typeface="Montserrat"/>
                <a:cs typeface="Montserrat"/>
                <a:sym typeface="Montserrat"/>
              </a:rPr>
              <a:t>ideas pegagógicas</a:t>
            </a:r>
            <a:r>
              <a:rPr lang="es">
                <a:latin typeface="Montserrat"/>
                <a:ea typeface="Montserrat"/>
                <a:cs typeface="Montserrat"/>
                <a:sym typeface="Montserrat"/>
              </a:rPr>
              <a:t>. </a:t>
            </a:r>
            <a:endParaRPr>
              <a:latin typeface="Montserrat"/>
              <a:ea typeface="Montserrat"/>
              <a:cs typeface="Montserrat"/>
              <a:sym typeface="Montserrat"/>
            </a:endParaRPr>
          </a:p>
          <a:p>
            <a:pPr indent="0" lvl="0" marL="0" rtl="0" algn="l">
              <a:spcBef>
                <a:spcPts val="1200"/>
              </a:spcBef>
              <a:spcAft>
                <a:spcPts val="0"/>
              </a:spcAft>
              <a:buNone/>
            </a:pPr>
            <a:r>
              <a:rPr lang="es">
                <a:latin typeface="Montserrat"/>
                <a:ea typeface="Montserrat"/>
                <a:cs typeface="Montserrat"/>
                <a:sym typeface="Montserrat"/>
              </a:rPr>
              <a:t>También estuvo implicada en la causa republicana, y allí </a:t>
            </a:r>
            <a:r>
              <a:rPr lang="es">
                <a:solidFill>
                  <a:srgbClr val="8E7CC3"/>
                </a:solidFill>
                <a:latin typeface="Montserrat"/>
                <a:ea typeface="Montserrat"/>
                <a:cs typeface="Montserrat"/>
                <a:sym typeface="Montserrat"/>
              </a:rPr>
              <a:t>luchó por los derechos de las mujeres y los niños, la oposición a la pena de muerte, el divorcio y el sufragio universal.</a:t>
            </a:r>
            <a:endParaRPr>
              <a:solidFill>
                <a:srgbClr val="8E7CC3"/>
              </a:solidFill>
              <a:latin typeface="Montserrat"/>
              <a:ea typeface="Montserrat"/>
              <a:cs typeface="Montserrat"/>
              <a:sym typeface="Montserrat"/>
            </a:endParaRPr>
          </a:p>
          <a:p>
            <a:pPr indent="0" lvl="0" marL="0" rtl="0" algn="l">
              <a:spcBef>
                <a:spcPts val="1200"/>
              </a:spcBef>
              <a:spcAft>
                <a:spcPts val="1200"/>
              </a:spcAft>
              <a:buNone/>
            </a:pPr>
            <a:r>
              <a:rPr lang="es">
                <a:latin typeface="Montserrat"/>
                <a:ea typeface="Montserrat"/>
                <a:cs typeface="Montserrat"/>
                <a:sym typeface="Montserrat"/>
              </a:rPr>
              <a:t>Fue la primera mujer corresponsal en la guerra, y fue enviada por</a:t>
            </a:r>
            <a:endParaRPr>
              <a:latin typeface="Montserrat"/>
              <a:ea typeface="Montserrat"/>
              <a:cs typeface="Montserrat"/>
              <a:sym typeface="Montserrat"/>
            </a:endParaRPr>
          </a:p>
        </p:txBody>
      </p:sp>
      <p:pic>
        <p:nvPicPr>
          <p:cNvPr id="81" name="Google Shape;81;p15"/>
          <p:cNvPicPr preferRelativeResize="0"/>
          <p:nvPr/>
        </p:nvPicPr>
        <p:blipFill>
          <a:blip r:embed="rId3">
            <a:alphaModFix/>
          </a:blip>
          <a:stretch>
            <a:fillRect/>
          </a:stretch>
        </p:blipFill>
        <p:spPr>
          <a:xfrm>
            <a:off x="311700" y="1505700"/>
            <a:ext cx="2069939" cy="3076200"/>
          </a:xfrm>
          <a:prstGeom prst="rect">
            <a:avLst/>
          </a:prstGeom>
          <a:noFill/>
          <a:ln>
            <a:noFill/>
          </a:ln>
        </p:spPr>
      </p:pic>
      <p:pic>
        <p:nvPicPr>
          <p:cNvPr id="82" name="Google Shape;82;p15"/>
          <p:cNvPicPr preferRelativeResize="0"/>
          <p:nvPr/>
        </p:nvPicPr>
        <p:blipFill>
          <a:blip r:embed="rId4">
            <a:alphaModFix/>
          </a:blip>
          <a:stretch>
            <a:fillRect/>
          </a:stretch>
        </p:blipFill>
        <p:spPr>
          <a:xfrm>
            <a:off x="2443600" y="1567675"/>
            <a:ext cx="1929951" cy="1536485"/>
          </a:xfrm>
          <a:prstGeom prst="rect">
            <a:avLst/>
          </a:prstGeom>
          <a:noFill/>
          <a:ln>
            <a:noFill/>
          </a:ln>
        </p:spPr>
      </p:pic>
      <p:pic>
        <p:nvPicPr>
          <p:cNvPr id="83" name="Google Shape;83;p15"/>
          <p:cNvPicPr preferRelativeResize="0"/>
          <p:nvPr/>
        </p:nvPicPr>
        <p:blipFill>
          <a:blip r:embed="rId5">
            <a:alphaModFix/>
          </a:blip>
          <a:stretch>
            <a:fillRect/>
          </a:stretch>
        </p:blipFill>
        <p:spPr>
          <a:xfrm>
            <a:off x="2443600" y="3166950"/>
            <a:ext cx="1929950" cy="1352975"/>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3100"/>
              <a:t>Su vida adolescente </a:t>
            </a:r>
            <a:endParaRPr sz="3100"/>
          </a:p>
        </p:txBody>
      </p:sp>
      <p:sp>
        <p:nvSpPr>
          <p:cNvPr id="89" name="Google Shape;89;p16"/>
          <p:cNvSpPr txBox="1"/>
          <p:nvPr/>
        </p:nvSpPr>
        <p:spPr>
          <a:xfrm>
            <a:off x="482050" y="1288975"/>
            <a:ext cx="8328600" cy="31863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2"/>
              </a:buClr>
              <a:buSzPts val="1300"/>
              <a:buFont typeface="Montserrat"/>
              <a:buChar char="●"/>
            </a:pPr>
            <a:r>
              <a:rPr lang="es" sz="1300">
                <a:solidFill>
                  <a:schemeClr val="dk2"/>
                </a:solidFill>
                <a:latin typeface="Montserrat"/>
                <a:ea typeface="Montserrat"/>
                <a:cs typeface="Montserrat"/>
                <a:sym typeface="Montserrat"/>
              </a:rPr>
              <a:t>Fue hija junto a otros 9 hijos más de José de Burgos Cañizares y Nicasia Seguí Nieto. Su padre fue conocido por ser vicecónsul de Portugal en España, y dependiente del consulado de Cádiz. </a:t>
            </a:r>
            <a:endParaRPr sz="13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2"/>
              </a:solidFill>
              <a:latin typeface="Montserrat"/>
              <a:ea typeface="Montserrat"/>
              <a:cs typeface="Montserrat"/>
              <a:sym typeface="Montserrat"/>
            </a:endParaRPr>
          </a:p>
          <a:p>
            <a:pPr indent="-311150" lvl="0" marL="457200" rtl="0" algn="l">
              <a:spcBef>
                <a:spcPts val="0"/>
              </a:spcBef>
              <a:spcAft>
                <a:spcPts val="0"/>
              </a:spcAft>
              <a:buClr>
                <a:schemeClr val="dk2"/>
              </a:buClr>
              <a:buSzPts val="1300"/>
              <a:buFont typeface="Montserrat"/>
              <a:buChar char="●"/>
            </a:pPr>
            <a:r>
              <a:rPr lang="es" sz="1300">
                <a:solidFill>
                  <a:schemeClr val="dk2"/>
                </a:solidFill>
                <a:latin typeface="Montserrat"/>
                <a:ea typeface="Montserrat"/>
                <a:cs typeface="Montserrat"/>
                <a:sym typeface="Montserrat"/>
              </a:rPr>
              <a:t>Con </a:t>
            </a:r>
            <a:r>
              <a:rPr lang="es" sz="1300">
                <a:solidFill>
                  <a:srgbClr val="8E7CC3"/>
                </a:solidFill>
                <a:latin typeface="Montserrat"/>
                <a:ea typeface="Montserrat"/>
                <a:cs typeface="Montserrat"/>
                <a:sym typeface="Montserrat"/>
              </a:rPr>
              <a:t>16 años, se casó con Arturo Álvarez y Bustos,</a:t>
            </a:r>
            <a:r>
              <a:rPr lang="es" sz="1300">
                <a:solidFill>
                  <a:schemeClr val="dk2"/>
                </a:solidFill>
                <a:latin typeface="Montserrat"/>
                <a:ea typeface="Montserrat"/>
                <a:cs typeface="Montserrat"/>
                <a:sym typeface="Montserrat"/>
              </a:rPr>
              <a:t> un chico doce años mayor que ella, el que fue pintor y periodista e </a:t>
            </a:r>
            <a:r>
              <a:rPr lang="es" sz="1300">
                <a:solidFill>
                  <a:srgbClr val="8E7CC3"/>
                </a:solidFill>
                <a:latin typeface="Montserrat"/>
                <a:ea typeface="Montserrat"/>
                <a:cs typeface="Montserrat"/>
                <a:sym typeface="Montserrat"/>
              </a:rPr>
              <a:t>hijo de un gobernador civil</a:t>
            </a:r>
            <a:r>
              <a:rPr lang="es" sz="1300">
                <a:solidFill>
                  <a:schemeClr val="dk2"/>
                </a:solidFill>
                <a:latin typeface="Montserrat"/>
                <a:ea typeface="Montserrat"/>
                <a:cs typeface="Montserrat"/>
                <a:sym typeface="Montserrat"/>
              </a:rPr>
              <a:t> de Almería, quien también era </a:t>
            </a:r>
            <a:r>
              <a:rPr lang="es" sz="1300">
                <a:solidFill>
                  <a:srgbClr val="8E7CC3"/>
                </a:solidFill>
                <a:latin typeface="Montserrat"/>
                <a:ea typeface="Montserrat"/>
                <a:cs typeface="Montserrat"/>
                <a:sym typeface="Montserrat"/>
              </a:rPr>
              <a:t>dueño de la empresa tipográfica</a:t>
            </a:r>
            <a:r>
              <a:rPr lang="es" sz="1300">
                <a:solidFill>
                  <a:schemeClr val="dk2"/>
                </a:solidFill>
                <a:latin typeface="Montserrat"/>
                <a:ea typeface="Montserrat"/>
                <a:cs typeface="Montserrat"/>
                <a:sym typeface="Montserrat"/>
              </a:rPr>
              <a:t> que imprimía el principal diario de la capital. Eso fue lo que ayudó a Carmen a </a:t>
            </a:r>
            <a:r>
              <a:rPr lang="es" sz="1300">
                <a:solidFill>
                  <a:srgbClr val="8E7CC3"/>
                </a:solidFill>
                <a:latin typeface="Montserrat"/>
                <a:ea typeface="Montserrat"/>
                <a:cs typeface="Montserrat"/>
                <a:sym typeface="Montserrat"/>
              </a:rPr>
              <a:t>familiarizarse con el periodismo.</a:t>
            </a:r>
            <a:endParaRPr sz="1300">
              <a:solidFill>
                <a:srgbClr val="8E7CC3"/>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2"/>
              </a:solidFill>
              <a:latin typeface="Montserrat"/>
              <a:ea typeface="Montserrat"/>
              <a:cs typeface="Montserrat"/>
              <a:sym typeface="Montserrat"/>
            </a:endParaRPr>
          </a:p>
          <a:p>
            <a:pPr indent="-311150" lvl="0" marL="457200" rtl="0" algn="l">
              <a:spcBef>
                <a:spcPts val="0"/>
              </a:spcBef>
              <a:spcAft>
                <a:spcPts val="0"/>
              </a:spcAft>
              <a:buClr>
                <a:schemeClr val="dk2"/>
              </a:buClr>
              <a:buSzPts val="1300"/>
              <a:buFont typeface="Montserrat"/>
              <a:buChar char="●"/>
            </a:pPr>
            <a:r>
              <a:rPr lang="es" sz="1300">
                <a:solidFill>
                  <a:schemeClr val="dk2"/>
                </a:solidFill>
                <a:latin typeface="Montserrat"/>
                <a:ea typeface="Montserrat"/>
                <a:cs typeface="Montserrat"/>
                <a:sym typeface="Montserrat"/>
              </a:rPr>
              <a:t>Tuvo </a:t>
            </a:r>
            <a:r>
              <a:rPr lang="es" sz="1300">
                <a:solidFill>
                  <a:srgbClr val="8E7CC3"/>
                </a:solidFill>
                <a:latin typeface="Montserrat"/>
                <a:ea typeface="Montserrat"/>
                <a:cs typeface="Montserrat"/>
                <a:sym typeface="Montserrat"/>
              </a:rPr>
              <a:t>4 hijos</a:t>
            </a:r>
            <a:r>
              <a:rPr lang="es" sz="1300">
                <a:solidFill>
                  <a:schemeClr val="dk2"/>
                </a:solidFill>
                <a:latin typeface="Montserrat"/>
                <a:ea typeface="Montserrat"/>
                <a:cs typeface="Montserrat"/>
                <a:sym typeface="Montserrat"/>
              </a:rPr>
              <a:t>, pero los primeros 3 murieron prematuramente y </a:t>
            </a:r>
            <a:r>
              <a:rPr lang="es" sz="1300">
                <a:solidFill>
                  <a:srgbClr val="8E7CC3"/>
                </a:solidFill>
                <a:latin typeface="Montserrat"/>
                <a:ea typeface="Montserrat"/>
                <a:cs typeface="Montserrat"/>
                <a:sym typeface="Montserrat"/>
              </a:rPr>
              <a:t>sólo se quedó con su hija María Álvarez de Burgos. </a:t>
            </a:r>
            <a:endParaRPr sz="1300">
              <a:solidFill>
                <a:srgbClr val="8E7CC3"/>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2"/>
              </a:solidFill>
              <a:latin typeface="Montserrat"/>
              <a:ea typeface="Montserrat"/>
              <a:cs typeface="Montserrat"/>
              <a:sym typeface="Montserrat"/>
            </a:endParaRPr>
          </a:p>
          <a:p>
            <a:pPr indent="-311150" lvl="0" marL="457200" rtl="0" algn="l">
              <a:spcBef>
                <a:spcPts val="0"/>
              </a:spcBef>
              <a:spcAft>
                <a:spcPts val="0"/>
              </a:spcAft>
              <a:buClr>
                <a:schemeClr val="dk2"/>
              </a:buClr>
              <a:buSzPts val="1300"/>
              <a:buFont typeface="Montserrat"/>
              <a:buChar char="●"/>
            </a:pPr>
            <a:r>
              <a:rPr lang="es" sz="1300">
                <a:solidFill>
                  <a:schemeClr val="dk2"/>
                </a:solidFill>
                <a:latin typeface="Montserrat"/>
                <a:ea typeface="Montserrat"/>
                <a:cs typeface="Montserrat"/>
                <a:sym typeface="Montserrat"/>
              </a:rPr>
              <a:t>El matrimonio fue una desilusión para Carmen, porque fue </a:t>
            </a:r>
            <a:r>
              <a:rPr lang="es" sz="1300">
                <a:solidFill>
                  <a:srgbClr val="8E7CC3"/>
                </a:solidFill>
                <a:latin typeface="Montserrat"/>
                <a:ea typeface="Montserrat"/>
                <a:cs typeface="Montserrat"/>
                <a:sym typeface="Montserrat"/>
              </a:rPr>
              <a:t>víctima de maltrato e infidelidad</a:t>
            </a:r>
            <a:r>
              <a:rPr lang="es" sz="1300">
                <a:solidFill>
                  <a:schemeClr val="dk2"/>
                </a:solidFill>
                <a:latin typeface="Montserrat"/>
                <a:ea typeface="Montserrat"/>
                <a:cs typeface="Montserrat"/>
                <a:sym typeface="Montserrat"/>
              </a:rPr>
              <a:t> por parte de su marido. Tras la muerte de hijo Arturo, </a:t>
            </a:r>
            <a:r>
              <a:rPr lang="es" sz="1300">
                <a:solidFill>
                  <a:srgbClr val="8E7CC3"/>
                </a:solidFill>
                <a:latin typeface="Montserrat"/>
                <a:ea typeface="Montserrat"/>
                <a:cs typeface="Montserrat"/>
                <a:sym typeface="Montserrat"/>
              </a:rPr>
              <a:t>abandonó a su marido</a:t>
            </a:r>
            <a:r>
              <a:rPr lang="es" sz="1300">
                <a:solidFill>
                  <a:schemeClr val="dk2"/>
                </a:solidFill>
                <a:latin typeface="Montserrat"/>
                <a:ea typeface="Montserrat"/>
                <a:cs typeface="Montserrat"/>
                <a:sym typeface="Montserrat"/>
              </a:rPr>
              <a:t> </a:t>
            </a:r>
            <a:r>
              <a:rPr lang="es" sz="1300">
                <a:solidFill>
                  <a:srgbClr val="8E7CC3"/>
                </a:solidFill>
                <a:latin typeface="Montserrat"/>
                <a:ea typeface="Montserrat"/>
                <a:cs typeface="Montserrat"/>
                <a:sym typeface="Montserrat"/>
              </a:rPr>
              <a:t>y se fue con su hija a Madrid. </a:t>
            </a:r>
            <a:endParaRPr>
              <a:solidFill>
                <a:srgbClr val="8E7CC3"/>
              </a:solidFill>
              <a:latin typeface="Roboto"/>
              <a:ea typeface="Roboto"/>
              <a:cs typeface="Roboto"/>
              <a:sym typeface="Roboto"/>
            </a:endParaRPr>
          </a:p>
        </p:txBody>
      </p:sp>
      <p:sp>
        <p:nvSpPr>
          <p:cNvPr id="90" name="Google Shape;90;p16"/>
          <p:cNvSpPr txBox="1"/>
          <p:nvPr>
            <p:ph idx="1" type="subTitle"/>
          </p:nvPr>
        </p:nvSpPr>
        <p:spPr>
          <a:xfrm>
            <a:off x="1727300" y="5417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03500"/>
            <a:ext cx="7719600" cy="86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3100"/>
              <a:t>Su vida después del 1902</a:t>
            </a:r>
            <a:endParaRPr sz="3100"/>
          </a:p>
        </p:txBody>
      </p:sp>
      <p:sp>
        <p:nvSpPr>
          <p:cNvPr id="96" name="Google Shape;96;p17"/>
          <p:cNvSpPr txBox="1"/>
          <p:nvPr/>
        </p:nvSpPr>
        <p:spPr>
          <a:xfrm>
            <a:off x="545325" y="1103100"/>
            <a:ext cx="41271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chemeClr val="dk2"/>
                </a:solidFill>
                <a:latin typeface="Montserrat"/>
                <a:ea typeface="Montserrat"/>
                <a:cs typeface="Montserrat"/>
                <a:sym typeface="Montserrat"/>
              </a:rPr>
              <a:t>Comenzó una nueva vida junto a su hija y como se familiarizó anteriormente con el mundo del periodismo, colaboró con el </a:t>
            </a:r>
            <a:r>
              <a:rPr lang="es" sz="1300">
                <a:solidFill>
                  <a:srgbClr val="8E7CC3"/>
                </a:solidFill>
                <a:latin typeface="Montserrat"/>
                <a:ea typeface="Montserrat"/>
                <a:cs typeface="Montserrat"/>
                <a:sym typeface="Montserrat"/>
              </a:rPr>
              <a:t>periódico </a:t>
            </a:r>
            <a:r>
              <a:rPr i="1" lang="es" sz="1300">
                <a:solidFill>
                  <a:srgbClr val="8E7CC3"/>
                </a:solidFill>
                <a:latin typeface="Montserrat"/>
                <a:ea typeface="Montserrat"/>
                <a:cs typeface="Montserrat"/>
                <a:sym typeface="Montserrat"/>
              </a:rPr>
              <a:t>El Globo</a:t>
            </a:r>
            <a:r>
              <a:rPr lang="es" sz="1300">
                <a:solidFill>
                  <a:schemeClr val="dk2"/>
                </a:solidFill>
                <a:latin typeface="Montserrat"/>
                <a:ea typeface="Montserrat"/>
                <a:cs typeface="Montserrat"/>
                <a:sym typeface="Montserrat"/>
              </a:rPr>
              <a:t>, y </a:t>
            </a:r>
            <a:r>
              <a:rPr lang="es" sz="1300">
                <a:solidFill>
                  <a:srgbClr val="8E7CC3"/>
                </a:solidFill>
                <a:latin typeface="Montserrat"/>
                <a:ea typeface="Montserrat"/>
                <a:cs typeface="Montserrat"/>
                <a:sym typeface="Montserrat"/>
              </a:rPr>
              <a:t>escribía en una columna llamada </a:t>
            </a:r>
            <a:r>
              <a:rPr i="1" lang="es" sz="1300">
                <a:solidFill>
                  <a:srgbClr val="8E7CC3"/>
                </a:solidFill>
                <a:latin typeface="Montserrat"/>
                <a:ea typeface="Montserrat"/>
                <a:cs typeface="Montserrat"/>
                <a:sym typeface="Montserrat"/>
              </a:rPr>
              <a:t>Notas Femeninas</a:t>
            </a:r>
            <a:r>
              <a:rPr lang="es" sz="1300">
                <a:solidFill>
                  <a:srgbClr val="8E7CC3"/>
                </a:solidFill>
                <a:latin typeface="Montserrat"/>
                <a:ea typeface="Montserrat"/>
                <a:cs typeface="Montserrat"/>
                <a:sym typeface="Montserrat"/>
              </a:rPr>
              <a:t>,</a:t>
            </a:r>
            <a:r>
              <a:rPr lang="es" sz="1300">
                <a:solidFill>
                  <a:schemeClr val="dk2"/>
                </a:solidFill>
                <a:latin typeface="Montserrat"/>
                <a:ea typeface="Montserrat"/>
                <a:cs typeface="Montserrat"/>
                <a:sym typeface="Montserrat"/>
              </a:rPr>
              <a:t> en las que trataba temas como     ‘La mujer y el sufragio’ o ‘La inspección de las fábricas obreras’.</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Después trabajó para el </a:t>
            </a:r>
            <a:r>
              <a:rPr i="1" lang="es" sz="1300">
                <a:solidFill>
                  <a:srgbClr val="8E7CC3"/>
                </a:solidFill>
                <a:latin typeface="Montserrat"/>
                <a:ea typeface="Montserrat"/>
                <a:cs typeface="Montserrat"/>
                <a:sym typeface="Montserrat"/>
              </a:rPr>
              <a:t>Diario Universal</a:t>
            </a:r>
            <a:r>
              <a:rPr lang="es" sz="1300">
                <a:solidFill>
                  <a:schemeClr val="dk2"/>
                </a:solidFill>
                <a:latin typeface="Montserrat"/>
                <a:ea typeface="Montserrat"/>
                <a:cs typeface="Montserrat"/>
                <a:sym typeface="Montserrat"/>
              </a:rPr>
              <a:t>, escribiendo</a:t>
            </a:r>
            <a:r>
              <a:rPr i="1" lang="es" sz="1300">
                <a:solidFill>
                  <a:schemeClr val="dk2"/>
                </a:solidFill>
                <a:latin typeface="Montserrat"/>
                <a:ea typeface="Montserrat"/>
                <a:cs typeface="Montserrat"/>
                <a:sym typeface="Montserrat"/>
              </a:rPr>
              <a:t> Lecturas para la mujer</a:t>
            </a:r>
            <a:r>
              <a:rPr lang="es" sz="1300">
                <a:solidFill>
                  <a:schemeClr val="dk2"/>
                </a:solidFill>
                <a:latin typeface="Montserrat"/>
                <a:ea typeface="Montserrat"/>
                <a:cs typeface="Montserrat"/>
                <a:sym typeface="Montserrat"/>
              </a:rPr>
              <a:t>, bajo el seudónimo de </a:t>
            </a:r>
            <a:r>
              <a:rPr i="1" lang="es" sz="1300">
                <a:solidFill>
                  <a:srgbClr val="8E7CC3"/>
                </a:solidFill>
                <a:latin typeface="Montserrat"/>
                <a:ea typeface="Montserrat"/>
                <a:cs typeface="Montserrat"/>
                <a:sym typeface="Montserrat"/>
              </a:rPr>
              <a:t>Colombine</a:t>
            </a:r>
            <a:r>
              <a:rPr lang="es" sz="1300">
                <a:solidFill>
                  <a:srgbClr val="8E7CC3"/>
                </a:solidFill>
                <a:latin typeface="Montserrat"/>
                <a:ea typeface="Montserrat"/>
                <a:cs typeface="Montserrat"/>
                <a:sym typeface="Montserrat"/>
              </a:rPr>
              <a:t>.</a:t>
            </a:r>
            <a:r>
              <a:rPr lang="es" sz="1300">
                <a:solidFill>
                  <a:schemeClr val="dk2"/>
                </a:solidFill>
                <a:latin typeface="Montserrat"/>
                <a:ea typeface="Montserrat"/>
                <a:cs typeface="Montserrat"/>
                <a:sym typeface="Montserrat"/>
              </a:rPr>
              <a:t>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Como en sus artículos apoyaba el divorcio, </a:t>
            </a:r>
            <a:r>
              <a:rPr lang="es" sz="1300">
                <a:solidFill>
                  <a:srgbClr val="8E7CC3"/>
                </a:solidFill>
                <a:latin typeface="Montserrat"/>
                <a:ea typeface="Montserrat"/>
                <a:cs typeface="Montserrat"/>
                <a:sym typeface="Montserrat"/>
              </a:rPr>
              <a:t>recibió ataques de la Iglesia y de los conservadores. </a:t>
            </a:r>
            <a:endParaRPr sz="1300">
              <a:solidFill>
                <a:srgbClr val="8E7CC3"/>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Más tarde, acabó trabajando en la </a:t>
            </a:r>
            <a:r>
              <a:rPr lang="es" sz="1300">
                <a:solidFill>
                  <a:srgbClr val="8E7CC3"/>
                </a:solidFill>
                <a:latin typeface="Montserrat"/>
                <a:ea typeface="Montserrat"/>
                <a:cs typeface="Montserrat"/>
                <a:sym typeface="Montserrat"/>
              </a:rPr>
              <a:t>Asociación de la prensa de Madrid.</a:t>
            </a:r>
            <a:endParaRPr sz="1300">
              <a:solidFill>
                <a:srgbClr val="8E7CC3"/>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p:txBody>
      </p:sp>
      <p:pic>
        <p:nvPicPr>
          <p:cNvPr id="97" name="Google Shape;97;p17"/>
          <p:cNvPicPr preferRelativeResize="0"/>
          <p:nvPr/>
        </p:nvPicPr>
        <p:blipFill>
          <a:blip r:embed="rId3">
            <a:alphaModFix/>
          </a:blip>
          <a:stretch>
            <a:fillRect/>
          </a:stretch>
        </p:blipFill>
        <p:spPr>
          <a:xfrm>
            <a:off x="6167088" y="738125"/>
            <a:ext cx="1706825" cy="2566450"/>
          </a:xfrm>
          <a:prstGeom prst="rect">
            <a:avLst/>
          </a:prstGeom>
          <a:noFill/>
          <a:ln>
            <a:noFill/>
          </a:ln>
        </p:spPr>
      </p:pic>
      <p:pic>
        <p:nvPicPr>
          <p:cNvPr id="98" name="Google Shape;98;p17"/>
          <p:cNvPicPr preferRelativeResize="0"/>
          <p:nvPr/>
        </p:nvPicPr>
        <p:blipFill>
          <a:blip r:embed="rId4">
            <a:alphaModFix/>
          </a:blip>
          <a:stretch>
            <a:fillRect/>
          </a:stretch>
        </p:blipFill>
        <p:spPr>
          <a:xfrm>
            <a:off x="6009700" y="3482726"/>
            <a:ext cx="2021601" cy="1057974"/>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4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4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497600" y="477750"/>
            <a:ext cx="7955100" cy="86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3100"/>
              <a:t>Su vida social y política </a:t>
            </a:r>
            <a:endParaRPr sz="3100"/>
          </a:p>
        </p:txBody>
      </p:sp>
      <p:sp>
        <p:nvSpPr>
          <p:cNvPr id="104" name="Google Shape;104;p18"/>
          <p:cNvSpPr txBox="1"/>
          <p:nvPr/>
        </p:nvSpPr>
        <p:spPr>
          <a:xfrm>
            <a:off x="656875" y="1204650"/>
            <a:ext cx="47841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chemeClr val="dk2"/>
                </a:solidFill>
                <a:latin typeface="Montserrat"/>
                <a:ea typeface="Montserrat"/>
                <a:cs typeface="Montserrat"/>
                <a:sym typeface="Montserrat"/>
              </a:rPr>
              <a:t>En 1906 lanzó una campaña con el periódico </a:t>
            </a:r>
            <a:r>
              <a:rPr lang="es" sz="1300">
                <a:solidFill>
                  <a:srgbClr val="8E7CC3"/>
                </a:solidFill>
                <a:latin typeface="Montserrat"/>
                <a:ea typeface="Montserrat"/>
                <a:cs typeface="Montserrat"/>
                <a:sym typeface="Montserrat"/>
              </a:rPr>
              <a:t>El Heraldo,</a:t>
            </a:r>
            <a:r>
              <a:rPr lang="es" sz="1300">
                <a:solidFill>
                  <a:schemeClr val="dk2"/>
                </a:solidFill>
                <a:latin typeface="Montserrat"/>
                <a:ea typeface="Montserrat"/>
                <a:cs typeface="Montserrat"/>
                <a:sym typeface="Montserrat"/>
              </a:rPr>
              <a:t> de Málaga, </a:t>
            </a:r>
            <a:r>
              <a:rPr lang="es" sz="1300">
                <a:solidFill>
                  <a:srgbClr val="8E7CC3"/>
                </a:solidFill>
                <a:latin typeface="Montserrat"/>
                <a:ea typeface="Montserrat"/>
                <a:cs typeface="Montserrat"/>
                <a:sym typeface="Montserrat"/>
              </a:rPr>
              <a:t>a favor del sufragio femenino</a:t>
            </a:r>
            <a:r>
              <a:rPr lang="es" sz="1300">
                <a:solidFill>
                  <a:schemeClr val="dk2"/>
                </a:solidFill>
                <a:latin typeface="Montserrat"/>
                <a:ea typeface="Montserrat"/>
                <a:cs typeface="Montserrat"/>
                <a:sym typeface="Montserrat"/>
              </a:rPr>
              <a:t> llamada ‘</a:t>
            </a:r>
            <a:r>
              <a:rPr i="1" lang="es" sz="1300">
                <a:solidFill>
                  <a:schemeClr val="dk2"/>
                </a:solidFill>
                <a:latin typeface="Montserrat"/>
                <a:ea typeface="Montserrat"/>
                <a:cs typeface="Montserrat"/>
                <a:sym typeface="Montserrat"/>
              </a:rPr>
              <a:t>El voto de la mujer’.</a:t>
            </a:r>
            <a:endParaRPr i="1"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Más tarde viajó a Francia y en una reunión con periodistas, escritores, músicos y poetas </a:t>
            </a:r>
            <a:r>
              <a:rPr lang="es" sz="1300">
                <a:solidFill>
                  <a:srgbClr val="8E7CC3"/>
                </a:solidFill>
                <a:latin typeface="Montserrat"/>
                <a:ea typeface="Montserrat"/>
                <a:cs typeface="Montserrat"/>
                <a:sym typeface="Montserrat"/>
              </a:rPr>
              <a:t>conoció a Ramón Gómez de la Serna,</a:t>
            </a:r>
            <a:r>
              <a:rPr lang="es" sz="1300">
                <a:solidFill>
                  <a:schemeClr val="dk2"/>
                </a:solidFill>
                <a:latin typeface="Montserrat"/>
                <a:ea typeface="Montserrat"/>
                <a:cs typeface="Montserrat"/>
                <a:sym typeface="Montserrat"/>
              </a:rPr>
              <a:t> veinte años menor que ella y con el que compartió veinte años de su vida y su pasión por la literatura, aunque no se casara nunca con él.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En 1908, </a:t>
            </a:r>
            <a:r>
              <a:rPr lang="es" sz="1300">
                <a:solidFill>
                  <a:srgbClr val="8E7CC3"/>
                </a:solidFill>
                <a:latin typeface="Montserrat"/>
                <a:ea typeface="Montserrat"/>
                <a:cs typeface="Montserrat"/>
                <a:sym typeface="Montserrat"/>
              </a:rPr>
              <a:t>creó la A</a:t>
            </a:r>
            <a:r>
              <a:rPr lang="es" sz="1300">
                <a:solidFill>
                  <a:srgbClr val="8E7CC3"/>
                </a:solidFill>
                <a:latin typeface="Montserrat"/>
                <a:ea typeface="Montserrat"/>
                <a:cs typeface="Montserrat"/>
                <a:sym typeface="Montserrat"/>
              </a:rPr>
              <a:t>lianza Hispano-Israelí</a:t>
            </a:r>
            <a:r>
              <a:rPr lang="es" sz="1300">
                <a:solidFill>
                  <a:srgbClr val="8E7CC3"/>
                </a:solidFill>
                <a:latin typeface="Montserrat"/>
                <a:ea typeface="Montserrat"/>
                <a:cs typeface="Montserrat"/>
                <a:sym typeface="Montserrat"/>
              </a:rPr>
              <a:t> </a:t>
            </a:r>
            <a:r>
              <a:rPr lang="es" sz="1300">
                <a:solidFill>
                  <a:schemeClr val="dk2"/>
                </a:solidFill>
                <a:latin typeface="Montserrat"/>
                <a:ea typeface="Montserrat"/>
                <a:cs typeface="Montserrat"/>
                <a:sym typeface="Montserrat"/>
              </a:rPr>
              <a:t>en defensa de la comunidad sefardita internacional y su cultura, y fue difundida por el </a:t>
            </a:r>
            <a:r>
              <a:rPr lang="es" sz="1300">
                <a:solidFill>
                  <a:srgbClr val="8E7CC3"/>
                </a:solidFill>
                <a:latin typeface="Montserrat"/>
                <a:ea typeface="Montserrat"/>
                <a:cs typeface="Montserrat"/>
                <a:sym typeface="Montserrat"/>
              </a:rPr>
              <a:t>diario </a:t>
            </a:r>
            <a:r>
              <a:rPr i="1" lang="es" sz="1300">
                <a:solidFill>
                  <a:srgbClr val="8E7CC3"/>
                </a:solidFill>
                <a:latin typeface="Montserrat"/>
                <a:ea typeface="Montserrat"/>
                <a:cs typeface="Montserrat"/>
                <a:sym typeface="Montserrat"/>
              </a:rPr>
              <a:t>La Revista Critica</a:t>
            </a:r>
            <a:r>
              <a:rPr lang="es" sz="1300">
                <a:solidFill>
                  <a:srgbClr val="8E7CC3"/>
                </a:solidFill>
                <a:latin typeface="Montserrat"/>
                <a:ea typeface="Montserrat"/>
                <a:cs typeface="Montserrat"/>
                <a:sym typeface="Montserrat"/>
              </a:rPr>
              <a:t>, fundada por ella</a:t>
            </a:r>
            <a:r>
              <a:rPr lang="es" sz="1300">
                <a:solidFill>
                  <a:schemeClr val="dk2"/>
                </a:solidFill>
                <a:latin typeface="Montserrat"/>
                <a:ea typeface="Montserrat"/>
                <a:cs typeface="Montserrat"/>
                <a:sym typeface="Montserrat"/>
              </a:rPr>
              <a:t> también. En ella quería fomentar el amor y la </a:t>
            </a:r>
            <a:r>
              <a:rPr lang="es" sz="1300">
                <a:solidFill>
                  <a:srgbClr val="8E7CC3"/>
                </a:solidFill>
                <a:latin typeface="Montserrat"/>
                <a:ea typeface="Montserrat"/>
                <a:cs typeface="Montserrat"/>
                <a:sym typeface="Montserrat"/>
              </a:rPr>
              <a:t>fraternidad entre españoles y sefarditas</a:t>
            </a:r>
            <a:r>
              <a:rPr lang="es" sz="1300">
                <a:solidFill>
                  <a:schemeClr val="dk2"/>
                </a:solidFill>
                <a:latin typeface="Montserrat"/>
                <a:ea typeface="Montserrat"/>
                <a:cs typeface="Montserrat"/>
                <a:sym typeface="Montserrat"/>
              </a:rPr>
              <a:t>, así como la repercusión de la cultura Novecentista.</a:t>
            </a:r>
            <a:endParaRPr sz="1300">
              <a:solidFill>
                <a:schemeClr val="dk2"/>
              </a:solidFill>
              <a:latin typeface="Montserrat"/>
              <a:ea typeface="Montserrat"/>
              <a:cs typeface="Montserrat"/>
              <a:sym typeface="Montserrat"/>
            </a:endParaRPr>
          </a:p>
        </p:txBody>
      </p:sp>
      <p:pic>
        <p:nvPicPr>
          <p:cNvPr id="105" name="Google Shape;105;p18"/>
          <p:cNvPicPr preferRelativeResize="0"/>
          <p:nvPr/>
        </p:nvPicPr>
        <p:blipFill>
          <a:blip r:embed="rId3">
            <a:alphaModFix/>
          </a:blip>
          <a:stretch>
            <a:fillRect/>
          </a:stretch>
        </p:blipFill>
        <p:spPr>
          <a:xfrm>
            <a:off x="5866050" y="1088475"/>
            <a:ext cx="2933675" cy="1919650"/>
          </a:xfrm>
          <a:prstGeom prst="rect">
            <a:avLst/>
          </a:prstGeom>
          <a:noFill/>
          <a:ln>
            <a:noFill/>
          </a:ln>
        </p:spPr>
      </p:pic>
      <p:pic>
        <p:nvPicPr>
          <p:cNvPr id="106" name="Google Shape;106;p18"/>
          <p:cNvPicPr preferRelativeResize="0"/>
          <p:nvPr/>
        </p:nvPicPr>
        <p:blipFill>
          <a:blip r:embed="rId4">
            <a:alphaModFix/>
          </a:blip>
          <a:stretch>
            <a:fillRect/>
          </a:stretch>
        </p:blipFill>
        <p:spPr>
          <a:xfrm>
            <a:off x="6265575" y="3266125"/>
            <a:ext cx="2134631" cy="159895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100"/>
                                        <p:tgtEl>
                                          <p:spTgt spid="1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646325" y="502550"/>
            <a:ext cx="8227800" cy="87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3100"/>
              <a:t>Su lucha por la mujer </a:t>
            </a:r>
            <a:endParaRPr sz="3100"/>
          </a:p>
        </p:txBody>
      </p:sp>
      <p:sp>
        <p:nvSpPr>
          <p:cNvPr id="112" name="Google Shape;112;p19"/>
          <p:cNvSpPr/>
          <p:nvPr/>
        </p:nvSpPr>
        <p:spPr>
          <a:xfrm>
            <a:off x="6172179" y="408975"/>
            <a:ext cx="2577950" cy="1189825"/>
          </a:xfrm>
          <a:prstGeom prst="flowChartPunched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9"/>
          <p:cNvPicPr preferRelativeResize="0"/>
          <p:nvPr/>
        </p:nvPicPr>
        <p:blipFill>
          <a:blip r:embed="rId3">
            <a:alphaModFix/>
          </a:blip>
          <a:stretch>
            <a:fillRect/>
          </a:stretch>
        </p:blipFill>
        <p:spPr>
          <a:xfrm>
            <a:off x="6673911" y="441573"/>
            <a:ext cx="1574475" cy="1124625"/>
          </a:xfrm>
          <a:prstGeom prst="rect">
            <a:avLst/>
          </a:prstGeom>
          <a:noFill/>
          <a:ln>
            <a:noFill/>
          </a:ln>
        </p:spPr>
      </p:pic>
      <p:sp>
        <p:nvSpPr>
          <p:cNvPr id="114" name="Google Shape;114;p19"/>
          <p:cNvSpPr txBox="1"/>
          <p:nvPr/>
        </p:nvSpPr>
        <p:spPr>
          <a:xfrm>
            <a:off x="4572000" y="1697975"/>
            <a:ext cx="3831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p:txBody>
      </p:sp>
      <p:sp>
        <p:nvSpPr>
          <p:cNvPr id="115" name="Google Shape;115;p19"/>
          <p:cNvSpPr txBox="1"/>
          <p:nvPr/>
        </p:nvSpPr>
        <p:spPr>
          <a:xfrm>
            <a:off x="729150" y="1697975"/>
            <a:ext cx="76857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chemeClr val="dk2"/>
                </a:solidFill>
                <a:latin typeface="Montserrat"/>
                <a:ea typeface="Montserrat"/>
                <a:cs typeface="Montserrat"/>
                <a:sym typeface="Montserrat"/>
              </a:rPr>
              <a:t>Tras la proclamación de la Segunda República en 1931, la constitución reconoció el </a:t>
            </a:r>
            <a:r>
              <a:rPr lang="es" sz="1300">
                <a:solidFill>
                  <a:srgbClr val="8E7CC3"/>
                </a:solidFill>
                <a:latin typeface="Montserrat"/>
                <a:ea typeface="Montserrat"/>
                <a:cs typeface="Montserrat"/>
                <a:sym typeface="Montserrat"/>
              </a:rPr>
              <a:t>matrimonio civil, el divorcio y el voto femenino,</a:t>
            </a:r>
            <a:r>
              <a:rPr lang="es" sz="1300">
                <a:solidFill>
                  <a:schemeClr val="dk2"/>
                </a:solidFill>
                <a:latin typeface="Montserrat"/>
                <a:ea typeface="Montserrat"/>
                <a:cs typeface="Montserrat"/>
                <a:sym typeface="Montserrat"/>
              </a:rPr>
              <a:t> haciéndose realidad lo que por tanto han luchado ella y muchas mujeres más.</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A partir de ahí, </a:t>
            </a:r>
            <a:r>
              <a:rPr lang="es" sz="1300">
                <a:solidFill>
                  <a:srgbClr val="8E7CC3"/>
                </a:solidFill>
                <a:latin typeface="Montserrat"/>
                <a:ea typeface="Montserrat"/>
                <a:cs typeface="Montserrat"/>
                <a:sym typeface="Montserrat"/>
              </a:rPr>
              <a:t>se afilió al Partido Republicano Radical Socialista </a:t>
            </a:r>
            <a:r>
              <a:rPr lang="es" sz="1300">
                <a:solidFill>
                  <a:schemeClr val="dk2"/>
                </a:solidFill>
                <a:latin typeface="Montserrat"/>
                <a:ea typeface="Montserrat"/>
                <a:cs typeface="Montserrat"/>
                <a:sym typeface="Montserrat"/>
              </a:rPr>
              <a:t>y fue nombrada </a:t>
            </a:r>
            <a:r>
              <a:rPr lang="es" sz="1300">
                <a:solidFill>
                  <a:srgbClr val="8E7CC3"/>
                </a:solidFill>
                <a:latin typeface="Montserrat"/>
                <a:ea typeface="Montserrat"/>
                <a:cs typeface="Montserrat"/>
                <a:sym typeface="Montserrat"/>
              </a:rPr>
              <a:t>presidenta de la Cruzada de Mujeres Españolas y de la Liga Internacional de Mujeres Ibéricas e Hispanoamericanas. </a:t>
            </a:r>
            <a:endParaRPr sz="1300">
              <a:solidFill>
                <a:srgbClr val="8E7CC3"/>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Se metió por la política porque quería seguir difundiendo la lucha de la mujer y cada vez intentar de dar un paso más a favor de la mujer, y desde la política y siendo presidenta dentro de algunos órganos del gobierno hacia que llegara a más gente.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rPr lang="es" sz="1300">
                <a:solidFill>
                  <a:schemeClr val="dk2"/>
                </a:solidFill>
                <a:latin typeface="Montserrat"/>
                <a:ea typeface="Montserrat"/>
                <a:cs typeface="Montserrat"/>
                <a:sym typeface="Montserrat"/>
              </a:rPr>
              <a:t>Tras la Guerra Civil y la victoria de Franco, </a:t>
            </a:r>
            <a:r>
              <a:rPr lang="es" sz="1300">
                <a:solidFill>
                  <a:srgbClr val="8E7CC3"/>
                </a:solidFill>
                <a:latin typeface="Montserrat"/>
                <a:ea typeface="Montserrat"/>
                <a:cs typeface="Montserrat"/>
                <a:sym typeface="Montserrat"/>
              </a:rPr>
              <a:t>su nombre fue incluido en la lista de autores prohibidos</a:t>
            </a:r>
            <a:r>
              <a:rPr lang="es" sz="1300">
                <a:solidFill>
                  <a:schemeClr val="dk2"/>
                </a:solidFill>
                <a:latin typeface="Montserrat"/>
                <a:ea typeface="Montserrat"/>
                <a:cs typeface="Montserrat"/>
                <a:sym typeface="Montserrat"/>
              </a:rPr>
              <a:t> y sus libros desaparecieron de las bibliotecas y librerías.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2"/>
              </a:solidFill>
              <a:latin typeface="Montserrat"/>
              <a:ea typeface="Montserrat"/>
              <a:cs typeface="Montserrat"/>
              <a:sym typeface="Montserrat"/>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500"/>
                                        <p:tgtEl>
                                          <p:spTgt spid="112"/>
                                        </p:tgtEl>
                                        <p:attrNameLst>
                                          <p:attrName>ppt_w</p:attrName>
                                        </p:attrNameLst>
                                      </p:cBhvr>
                                      <p:tavLst>
                                        <p:tav fmla="" tm="0">
                                          <p:val>
                                            <p:strVal val="0"/>
                                          </p:val>
                                        </p:tav>
                                        <p:tav fmla="" tm="100000">
                                          <p:val>
                                            <p:strVal val="#ppt_w"/>
                                          </p:val>
                                        </p:tav>
                                      </p:tavLst>
                                    </p:anim>
                                    <p:anim calcmode="lin" valueType="num">
                                      <p:cBhvr additive="base">
                                        <p:cTn dur="1500"/>
                                        <p:tgtEl>
                                          <p:spTgt spid="11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1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718825" y="4528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Sus obras </a:t>
            </a:r>
            <a:endParaRPr/>
          </a:p>
        </p:txBody>
      </p:sp>
      <p:sp>
        <p:nvSpPr>
          <p:cNvPr id="121" name="Google Shape;121;p20"/>
          <p:cNvSpPr txBox="1"/>
          <p:nvPr/>
        </p:nvSpPr>
        <p:spPr>
          <a:xfrm>
            <a:off x="632050" y="1343050"/>
            <a:ext cx="73869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s" sz="1300">
                <a:solidFill>
                  <a:schemeClr val="dk2"/>
                </a:solidFill>
                <a:latin typeface="Montserrat"/>
                <a:ea typeface="Montserrat"/>
                <a:cs typeface="Montserrat"/>
                <a:sym typeface="Montserrat"/>
              </a:rPr>
              <a:t>Escribió varias obras y las </a:t>
            </a:r>
            <a:r>
              <a:rPr lang="es" sz="1300">
                <a:solidFill>
                  <a:srgbClr val="8E7CC3"/>
                </a:solidFill>
                <a:latin typeface="Montserrat"/>
                <a:ea typeface="Montserrat"/>
                <a:cs typeface="Montserrat"/>
                <a:sym typeface="Montserrat"/>
              </a:rPr>
              <a:t>firmaba</a:t>
            </a:r>
            <a:r>
              <a:rPr lang="es" sz="1300">
                <a:solidFill>
                  <a:schemeClr val="dk2"/>
                </a:solidFill>
                <a:latin typeface="Montserrat"/>
                <a:ea typeface="Montserrat"/>
                <a:cs typeface="Montserrat"/>
                <a:sym typeface="Montserrat"/>
              </a:rPr>
              <a:t> con seudónimos, como eran </a:t>
            </a:r>
            <a:r>
              <a:rPr lang="es" sz="1300">
                <a:solidFill>
                  <a:srgbClr val="8E7CC3"/>
                </a:solidFill>
                <a:latin typeface="Montserrat"/>
                <a:ea typeface="Montserrat"/>
                <a:cs typeface="Montserrat"/>
                <a:sym typeface="Montserrat"/>
              </a:rPr>
              <a:t>Colombine,</a:t>
            </a:r>
            <a:r>
              <a:rPr lang="es" sz="1300">
                <a:solidFill>
                  <a:schemeClr val="dk2"/>
                </a:solidFill>
                <a:latin typeface="Montserrat"/>
                <a:ea typeface="Montserrat"/>
                <a:cs typeface="Montserrat"/>
                <a:sym typeface="Montserrat"/>
              </a:rPr>
              <a:t> que es el más conocido, Gabriel Luna, Honorine o Marianela. </a:t>
            </a:r>
            <a:endParaRPr>
              <a:latin typeface="Roboto"/>
              <a:ea typeface="Roboto"/>
              <a:cs typeface="Roboto"/>
              <a:sym typeface="Roboto"/>
            </a:endParaRPr>
          </a:p>
        </p:txBody>
      </p:sp>
      <p:pic>
        <p:nvPicPr>
          <p:cNvPr id="122" name="Google Shape;122;p20"/>
          <p:cNvPicPr preferRelativeResize="0"/>
          <p:nvPr/>
        </p:nvPicPr>
        <p:blipFill>
          <a:blip r:embed="rId3">
            <a:alphaModFix/>
          </a:blip>
          <a:stretch>
            <a:fillRect/>
          </a:stretch>
        </p:blipFill>
        <p:spPr>
          <a:xfrm>
            <a:off x="718825" y="2107825"/>
            <a:ext cx="1412636" cy="1991250"/>
          </a:xfrm>
          <a:prstGeom prst="rect">
            <a:avLst/>
          </a:prstGeom>
          <a:noFill/>
          <a:ln>
            <a:noFill/>
          </a:ln>
        </p:spPr>
      </p:pic>
      <p:sp>
        <p:nvSpPr>
          <p:cNvPr id="123" name="Google Shape;123;p20"/>
          <p:cNvSpPr/>
          <p:nvPr/>
        </p:nvSpPr>
        <p:spPr>
          <a:xfrm>
            <a:off x="1775725" y="4248850"/>
            <a:ext cx="904500" cy="5229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0"/>
          <p:cNvPicPr preferRelativeResize="0"/>
          <p:nvPr/>
        </p:nvPicPr>
        <p:blipFill>
          <a:blip r:embed="rId4">
            <a:alphaModFix/>
          </a:blip>
          <a:stretch>
            <a:fillRect/>
          </a:stretch>
        </p:blipFill>
        <p:spPr>
          <a:xfrm>
            <a:off x="2494600" y="2571750"/>
            <a:ext cx="1910000" cy="1475900"/>
          </a:xfrm>
          <a:prstGeom prst="rect">
            <a:avLst/>
          </a:prstGeom>
          <a:noFill/>
          <a:ln>
            <a:noFill/>
          </a:ln>
        </p:spPr>
      </p:pic>
      <p:sp>
        <p:nvSpPr>
          <p:cNvPr id="125" name="Google Shape;125;p20"/>
          <p:cNvSpPr/>
          <p:nvPr/>
        </p:nvSpPr>
        <p:spPr>
          <a:xfrm>
            <a:off x="4201550" y="2060150"/>
            <a:ext cx="904500" cy="4095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20"/>
          <p:cNvPicPr preferRelativeResize="0"/>
          <p:nvPr/>
        </p:nvPicPr>
        <p:blipFill>
          <a:blip r:embed="rId5">
            <a:alphaModFix/>
          </a:blip>
          <a:stretch>
            <a:fillRect/>
          </a:stretch>
        </p:blipFill>
        <p:spPr>
          <a:xfrm>
            <a:off x="5003313" y="2571750"/>
            <a:ext cx="1119187" cy="1677100"/>
          </a:xfrm>
          <a:prstGeom prst="rect">
            <a:avLst/>
          </a:prstGeom>
          <a:noFill/>
          <a:ln>
            <a:noFill/>
          </a:ln>
        </p:spPr>
      </p:pic>
      <p:sp>
        <p:nvSpPr>
          <p:cNvPr id="127" name="Google Shape;127;p20"/>
          <p:cNvSpPr/>
          <p:nvPr/>
        </p:nvSpPr>
        <p:spPr>
          <a:xfrm>
            <a:off x="6027150" y="4385075"/>
            <a:ext cx="991500" cy="5229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0"/>
          <p:cNvPicPr preferRelativeResize="0"/>
          <p:nvPr/>
        </p:nvPicPr>
        <p:blipFill>
          <a:blip r:embed="rId6">
            <a:alphaModFix/>
          </a:blip>
          <a:stretch>
            <a:fillRect/>
          </a:stretch>
        </p:blipFill>
        <p:spPr>
          <a:xfrm>
            <a:off x="7018650" y="2381888"/>
            <a:ext cx="1261050" cy="1855624"/>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600"/>
                                        <p:tgtEl>
                                          <p:spTgt spid="122"/>
                                        </p:tgtEl>
                                        <p:attrNameLst>
                                          <p:attrName>ppt_y</p:attrName>
                                        </p:attrNameLst>
                                      </p:cBhvr>
                                      <p:tavLst>
                                        <p:tav fmla="" tm="0">
                                          <p:val>
                                            <p:strVal val="#ppt_y-1"/>
                                          </p:val>
                                        </p:tav>
                                        <p:tav fmla="" tm="100000">
                                          <p:val>
                                            <p:strVal val="#ppt_y"/>
                                          </p:val>
                                        </p:tav>
                                      </p:tavLst>
                                    </p:anim>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500"/>
                                        <p:tgtEl>
                                          <p:spTgt spid="123"/>
                                        </p:tgtEl>
                                      </p:cBhvr>
                                    </p:animEffect>
                                  </p:childTnLst>
                                </p:cTn>
                              </p:par>
                            </p:childTnLst>
                          </p:cTn>
                        </p:par>
                        <p:par>
                          <p:cTn fill="hold">
                            <p:stCondLst>
                              <p:cond delay="3100"/>
                            </p:stCondLst>
                            <p:childTnLst>
                              <p:par>
                                <p:cTn fill="hold" nodeType="after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600"/>
                                        <p:tgtEl>
                                          <p:spTgt spid="124"/>
                                        </p:tgtEl>
                                        <p:attrNameLst>
                                          <p:attrName>ppt_y</p:attrName>
                                        </p:attrNameLst>
                                      </p:cBhvr>
                                      <p:tavLst>
                                        <p:tav fmla="" tm="0">
                                          <p:val>
                                            <p:strVal val="#ppt_y+1"/>
                                          </p:val>
                                        </p:tav>
                                        <p:tav fmla="" tm="100000">
                                          <p:val>
                                            <p:strVal val="#ppt_y"/>
                                          </p:val>
                                        </p:tav>
                                      </p:tavLst>
                                    </p:anim>
                                  </p:childTnLst>
                                </p:cTn>
                              </p:par>
                            </p:childTnLst>
                          </p:cTn>
                        </p:par>
                        <p:par>
                          <p:cTn fill="hold">
                            <p:stCondLst>
                              <p:cond delay="470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500"/>
                                        <p:tgtEl>
                                          <p:spTgt spid="125"/>
                                        </p:tgtEl>
                                      </p:cBhvr>
                                    </p:animEffect>
                                  </p:childTnLst>
                                </p:cTn>
                              </p:par>
                            </p:childTnLst>
                          </p:cTn>
                        </p:par>
                        <p:par>
                          <p:cTn fill="hold">
                            <p:stCondLst>
                              <p:cond delay="6200"/>
                            </p:stCondLst>
                            <p:childTnLst>
                              <p:par>
                                <p:cTn fill="hold" nodeType="afterEffect" presetClass="entr" presetID="2" presetSubtype="1">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600"/>
                                        <p:tgtEl>
                                          <p:spTgt spid="126"/>
                                        </p:tgtEl>
                                        <p:attrNameLst>
                                          <p:attrName>ppt_y</p:attrName>
                                        </p:attrNameLst>
                                      </p:cBhvr>
                                      <p:tavLst>
                                        <p:tav fmla="" tm="0">
                                          <p:val>
                                            <p:strVal val="#ppt_y-1"/>
                                          </p:val>
                                        </p:tav>
                                        <p:tav fmla="" tm="100000">
                                          <p:val>
                                            <p:strVal val="#ppt_y"/>
                                          </p:val>
                                        </p:tav>
                                      </p:tavLst>
                                    </p:anim>
                                  </p:childTnLst>
                                </p:cTn>
                              </p:par>
                            </p:childTnLst>
                          </p:cTn>
                        </p:par>
                        <p:par>
                          <p:cTn fill="hold">
                            <p:stCondLst>
                              <p:cond delay="78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500"/>
                                        <p:tgtEl>
                                          <p:spTgt spid="127"/>
                                        </p:tgtEl>
                                      </p:cBhvr>
                                    </p:animEffect>
                                  </p:childTnLst>
                                </p:cTn>
                              </p:par>
                            </p:childTnLst>
                          </p:cTn>
                        </p:par>
                        <p:par>
                          <p:cTn fill="hold">
                            <p:stCondLst>
                              <p:cond delay="9300"/>
                            </p:stCondLst>
                            <p:childTnLst>
                              <p:par>
                                <p:cTn fill="hold" nodeType="after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600"/>
                                        <p:tgtEl>
                                          <p:spTgt spid="1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3100"/>
              <a:t>Webgrafía</a:t>
            </a:r>
            <a:endParaRPr sz="3100"/>
          </a:p>
        </p:txBody>
      </p:sp>
      <p:sp>
        <p:nvSpPr>
          <p:cNvPr id="134" name="Google Shape;134;p21"/>
          <p:cNvSpPr txBox="1"/>
          <p:nvPr>
            <p:ph idx="4294967295" type="subTitle"/>
          </p:nvPr>
        </p:nvSpPr>
        <p:spPr>
          <a:xfrm>
            <a:off x="311700" y="1330749"/>
            <a:ext cx="7482900" cy="284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100" u="sng">
                <a:solidFill>
                  <a:schemeClr val="accent5"/>
                </a:solidFill>
                <a:hlinkClick r:id="rId3">
                  <a:extLst>
                    <a:ext uri="{A12FA001-AC4F-418D-AE19-62706E023703}">
                      <ahyp:hlinkClr val="tx"/>
                    </a:ext>
                  </a:extLst>
                </a:hlinkClick>
              </a:rPr>
              <a:t>https://www.cervantes.es/bibliotecas_documentacion_espanol/creadores/burgos_carmen_de.htm</a:t>
            </a:r>
            <a:endParaRPr sz="1100"/>
          </a:p>
          <a:p>
            <a:pPr indent="0" lvl="0" marL="0" rtl="0" algn="l">
              <a:spcBef>
                <a:spcPts val="1200"/>
              </a:spcBef>
              <a:spcAft>
                <a:spcPts val="0"/>
              </a:spcAft>
              <a:buNone/>
            </a:pPr>
            <a:r>
              <a:rPr lang="es" sz="1100" u="sng">
                <a:solidFill>
                  <a:schemeClr val="hlink"/>
                </a:solidFill>
                <a:hlinkClick r:id="rId4"/>
              </a:rPr>
              <a:t>http://www.dipalme.org/Servicios/IEA/edba.nsf/xlecturabiografias.xsp?ref=69</a:t>
            </a:r>
            <a:endParaRPr sz="1100"/>
          </a:p>
          <a:p>
            <a:pPr indent="0" lvl="0" marL="0" rtl="0" algn="l">
              <a:spcBef>
                <a:spcPts val="1200"/>
              </a:spcBef>
              <a:spcAft>
                <a:spcPts val="0"/>
              </a:spcAft>
              <a:buNone/>
            </a:pPr>
            <a:r>
              <a:rPr lang="es" sz="1100" u="sng">
                <a:solidFill>
                  <a:schemeClr val="hlink"/>
                </a:solidFill>
                <a:latin typeface="Arial"/>
                <a:ea typeface="Arial"/>
                <a:cs typeface="Arial"/>
                <a:sym typeface="Arial"/>
                <a:hlinkClick r:id="rId5"/>
              </a:rPr>
              <a:t>https://es.wikipedia.org/wiki/Carmen_de_Burgos</a:t>
            </a:r>
            <a:endParaRPr sz="1100"/>
          </a:p>
          <a:p>
            <a:pPr indent="0" lvl="0" marL="0" rtl="0" algn="l">
              <a:spcBef>
                <a:spcPts val="1200"/>
              </a:spcBef>
              <a:spcAft>
                <a:spcPts val="0"/>
              </a:spcAft>
              <a:buNone/>
            </a:pPr>
            <a:r>
              <a:rPr lang="es" sz="1100" u="sng">
                <a:solidFill>
                  <a:schemeClr val="hlink"/>
                </a:solidFill>
                <a:latin typeface="Arial"/>
                <a:ea typeface="Arial"/>
                <a:cs typeface="Arial"/>
                <a:sym typeface="Arial"/>
                <a:hlinkClick r:id="rId6"/>
              </a:rPr>
              <a:t>https://elpais.com/cultura/2019/03/29/actualidad/1553878881_243283.html</a:t>
            </a:r>
            <a:endParaRPr sz="1100"/>
          </a:p>
          <a:p>
            <a:pPr indent="0" lvl="0" marL="0" rtl="0" algn="l">
              <a:spcBef>
                <a:spcPts val="1200"/>
              </a:spcBef>
              <a:spcAft>
                <a:spcPts val="0"/>
              </a:spcAft>
              <a:buNone/>
            </a:pPr>
            <a:r>
              <a:rPr lang="es" sz="1100" u="sng">
                <a:solidFill>
                  <a:schemeClr val="hlink"/>
                </a:solidFill>
                <a:latin typeface="Arial"/>
                <a:ea typeface="Arial"/>
                <a:cs typeface="Arial"/>
                <a:sym typeface="Arial"/>
                <a:hlinkClick r:id="rId7"/>
              </a:rPr>
              <a:t>http://gentedelasafor.es/art/4517/carmen-de-burgos-colombine-la-primera-periodista-profesional-y-reportera-de-guerra-espanola</a:t>
            </a:r>
            <a:endParaRPr b="1" sz="1100"/>
          </a:p>
          <a:p>
            <a:pPr indent="0" lvl="0" marL="0" rtl="0" algn="l">
              <a:spcBef>
                <a:spcPts val="1200"/>
              </a:spcBef>
              <a:spcAft>
                <a:spcPts val="1200"/>
              </a:spcAft>
              <a:buNone/>
            </a:pPr>
            <a:r>
              <a:rPr lang="es" sz="1100" u="sng">
                <a:solidFill>
                  <a:schemeClr val="hlink"/>
                </a:solidFill>
                <a:latin typeface="Arial"/>
                <a:ea typeface="Arial"/>
                <a:cs typeface="Arial"/>
                <a:sym typeface="Arial"/>
                <a:hlinkClick r:id="rId8"/>
              </a:rPr>
              <a:t>https://revistascientificas.us.es/index.php/CulturasyLiteraturas/article/view/9034</a:t>
            </a:r>
            <a:endParaRPr b="1" sz="1100"/>
          </a:p>
        </p:txBody>
      </p:sp>
    </p:spTree>
  </p:cSld>
  <p:clrMapOvr>
    <a:masterClrMapping/>
  </p:clrMapOvr>
  <mc:AlternateContent>
    <mc:Choice Requires="p14">
      <p:transition spd="slow" p14:dur="10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1775295</vt:lpwstr>
  </property>
  <property fmtid="{D5CDD505-2E9C-101B-9397-08002B2CF9AE}" name="NXPowerLiteSettings" pid="3">
    <vt:lpwstr>C700052003A000</vt:lpwstr>
  </property>
  <property fmtid="{D5CDD505-2E9C-101B-9397-08002B2CF9AE}" name="NXPowerLiteVersion" pid="4">
    <vt:lpwstr>D9.0.4</vt:lpwstr>
  </property>
</Properties>
</file>