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1" Target="ppt/presentation.xml" Type="http://schemas.openxmlformats.org/officeDocument/2006/relationships/officeDocument"/><Relationship Id="rId2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Economica"/>
      <p:regular r:id="rId15"/>
      <p:bold r:id="rId16"/>
      <p:italic r:id="rId17"/>
      <p:boldItalic r:id="rId18"/>
    </p:embeddedFont>
    <p:embeddedFont>
      <p:font typeface="Caveat"/>
      <p:regular r:id="rId19"/>
      <p:bold r:id="rId20"/>
    </p:embeddedFont>
    <p:embeddedFont>
      <p:font typeface="Open Sans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198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  <p:guide pos="198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aveat-bold.fntdata"/><Relationship Id="rId11" Type="http://schemas.openxmlformats.org/officeDocument/2006/relationships/slide" Target="slides/slide6.xml"/><Relationship Id="rId22" Type="http://schemas.openxmlformats.org/officeDocument/2006/relationships/font" Target="fonts/OpenSans-bold.fntdata"/><Relationship Id="rId10" Type="http://schemas.openxmlformats.org/officeDocument/2006/relationships/slide" Target="slides/slide5.xml"/><Relationship Id="rId21" Type="http://schemas.openxmlformats.org/officeDocument/2006/relationships/font" Target="fonts/OpenSans-regular.fntdata"/><Relationship Id="rId13" Type="http://schemas.openxmlformats.org/officeDocument/2006/relationships/slide" Target="slides/slide8.xml"/><Relationship Id="rId24" Type="http://schemas.openxmlformats.org/officeDocument/2006/relationships/font" Target="fonts/OpenSans-boldItalic.fntdata"/><Relationship Id="rId12" Type="http://schemas.openxmlformats.org/officeDocument/2006/relationships/slide" Target="slides/slide7.xml"/><Relationship Id="rId23" Type="http://schemas.openxmlformats.org/officeDocument/2006/relationships/font" Target="fonts/OpenSans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Economica-regular.fntdata"/><Relationship Id="rId14" Type="http://schemas.openxmlformats.org/officeDocument/2006/relationships/slide" Target="slides/slide9.xml"/><Relationship Id="rId17" Type="http://schemas.openxmlformats.org/officeDocument/2006/relationships/font" Target="fonts/Economica-italic.fntdata"/><Relationship Id="rId16" Type="http://schemas.openxmlformats.org/officeDocument/2006/relationships/font" Target="fonts/Economica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aveat-regular.fntdata"/><Relationship Id="rId6" Type="http://schemas.openxmlformats.org/officeDocument/2006/relationships/slide" Target="slides/slide1.xml"/><Relationship Id="rId18" Type="http://schemas.openxmlformats.org/officeDocument/2006/relationships/font" Target="fonts/Economica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ac0a83c43_1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ac0a83c43_1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cebfff13fe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cebfff13fe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cac0a83c43_1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cac0a83c43_1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eb71f0770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ceb71f0770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cac0a83c43_1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cac0a83c43_1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cef092b2a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cef092b2a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cef092b2a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cef092b2a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cef092b2a4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cef092b2a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cef092b2a4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cef092b2a4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gradFill>
          <a:gsLst>
            <a:gs pos="0">
              <a:srgbClr val="FFF6DB"/>
            </a:gs>
            <a:gs pos="100000">
              <a:srgbClr val="FAD25C"/>
            </a:gs>
          </a:gsLst>
          <a:lin ang="5400012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jpeg" Type="http://schemas.openxmlformats.org/officeDocument/2006/relationships/image"/><Relationship Id="rId4" Target="../media/image12.jpeg" Type="http://schemas.openxmlformats.org/officeDocument/2006/relationships/image"/></Relationships>
</file>

<file path=ppt/slides/_rels/slide2.xml.rels><?xml version="1.0" encoding="UTF-8" standalone="yes" 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2.jpeg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7.jpeg" Type="http://schemas.openxmlformats.org/officeDocument/2006/relationships/image"/><Relationship Id="rId4" Target="../media/image4.jpe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9.jpeg" Type="http://schemas.openxmlformats.org/officeDocument/2006/relationships/image"/><Relationship Id="rId4" Target="../media/image10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11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6.jpeg" Type="http://schemas.openxmlformats.org/officeDocument/2006/relationships/image"/><Relationship Id="rId4" Target="../media/image5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3.jpeg" Type="http://schemas.openxmlformats.org/officeDocument/2006/relationships/image"/><Relationship Id="rId4" Target="../media/image8.png" Type="http://schemas.openxmlformats.org/officeDocument/2006/relationships/image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biografiasyvidas.com/biografia/b/bronte_emily.htm" TargetMode="External"/><Relationship Id="rId4" Type="http://schemas.openxmlformats.org/officeDocument/2006/relationships/hyperlink" Target="https://es.wikipedia.org/wiki/Emily_Bront%C3%AB" TargetMode="External"/><Relationship Id="rId5" Type="http://schemas.openxmlformats.org/officeDocument/2006/relationships/hyperlink" Target="https://historia.nationalgeographic.com.es/a/emily-bronte-alma-valiente_15530" TargetMode="External"/><Relationship Id="rId6" Type="http://schemas.openxmlformats.org/officeDocument/2006/relationships/hyperlink" Target="https://frasesdelavida.com/frases-de-emily-bronte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311700" y="87625"/>
            <a:ext cx="8520600" cy="98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600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Emily Brontë</a:t>
            </a:r>
            <a:endParaRPr sz="4600">
              <a:solidFill>
                <a:srgbClr val="000000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3" name="Google Shape;63;p1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s"/>
              <a:t>Carmen Ruiz Collado</a:t>
            </a:r>
            <a:endParaRPr/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93438" y="1225225"/>
            <a:ext cx="1895475" cy="2419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13575" y="1268675"/>
            <a:ext cx="1866900" cy="2447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5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11700" y="98325"/>
            <a:ext cx="8520600" cy="781800"/>
          </a:xfrm>
          <a:prstGeom prst="rect">
            <a:avLst/>
          </a:prstGeom>
          <a:solidFill>
            <a:srgbClr val="FFE599"/>
          </a:solidFill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7500"/>
              <a:buFont typeface="Arial"/>
              <a:buNone/>
            </a:pPr>
            <a:r>
              <a:rPr lang="es" sz="4000">
                <a:solidFill>
                  <a:srgbClr val="000000"/>
                </a:solidFill>
                <a:highlight>
                  <a:srgbClr val="FFE599"/>
                </a:highlight>
                <a:latin typeface="Caveat"/>
                <a:ea typeface="Caveat"/>
                <a:cs typeface="Caveat"/>
                <a:sym typeface="Caveat"/>
              </a:rPr>
              <a:t>Biografía </a:t>
            </a:r>
            <a:endParaRPr sz="4700">
              <a:solidFill>
                <a:srgbClr val="000000"/>
              </a:solidFill>
              <a:highlight>
                <a:srgbClr val="FFE599"/>
              </a:highlight>
            </a:endParaRPr>
          </a:p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311700" y="880225"/>
            <a:ext cx="8520600" cy="369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s" sz="1900">
                <a:latin typeface="Times New Roman"/>
                <a:ea typeface="Times New Roman"/>
                <a:cs typeface="Times New Roman"/>
                <a:sym typeface="Times New Roman"/>
              </a:rPr>
              <a:t>Fue una escritora y poeta que revolucionó el mundo de la escritura con sus obras adelantadas a la época </a:t>
            </a:r>
            <a:r>
              <a:rPr lang="es" sz="1900"/>
              <a:t> </a:t>
            </a:r>
            <a:endParaRPr sz="1900"/>
          </a:p>
        </p:txBody>
      </p:sp>
      <p:pic>
        <p:nvPicPr>
          <p:cNvPr id="72" name="Google Shape;7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65350" y="2571750"/>
            <a:ext cx="4322225" cy="207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184775" y="141925"/>
            <a:ext cx="8520600" cy="79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184775" y="934825"/>
            <a:ext cx="8647500" cy="390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Nació en 1818 </a:t>
            </a:r>
            <a:r>
              <a:rPr lang="es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                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s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 Thornton, Reino Unido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9" name="Google Shape;7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0725" y="1705747"/>
            <a:ext cx="2758550" cy="2169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26300" y="1705750"/>
            <a:ext cx="2758550" cy="221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5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311700" y="0"/>
            <a:ext cx="8520600" cy="50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311700" y="475850"/>
            <a:ext cx="8520600" cy="448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2480">
                <a:latin typeface="Times New Roman"/>
                <a:ea typeface="Times New Roman"/>
                <a:cs typeface="Times New Roman"/>
                <a:sym typeface="Times New Roman"/>
              </a:rPr>
              <a:t>Era la mediana de 3 hermanas. Sus otras dos hermanas, Anne y Charlotte, también eran escritoras, y solo se llevaban un par de años entre ellas.</a:t>
            </a:r>
            <a:endParaRPr sz="248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8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900"/>
              <a:t>                 </a:t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s" sz="1900"/>
              <a:t>                   </a:t>
            </a:r>
            <a:r>
              <a:rPr lang="es" sz="1791"/>
              <a:t>      </a:t>
            </a:r>
            <a:r>
              <a:rPr lang="es" sz="2200">
                <a:latin typeface="Times New Roman"/>
                <a:ea typeface="Times New Roman"/>
                <a:cs typeface="Times New Roman"/>
                <a:sym typeface="Times New Roman"/>
              </a:rPr>
              <a:t>Anne Brontë    </a:t>
            </a:r>
            <a:r>
              <a:rPr lang="es" sz="1591"/>
              <a:t>                                                         </a:t>
            </a:r>
            <a:r>
              <a:rPr lang="es" sz="2200"/>
              <a:t> </a:t>
            </a:r>
            <a:r>
              <a:rPr lang="es" sz="2200">
                <a:latin typeface="Times New Roman"/>
                <a:ea typeface="Times New Roman"/>
                <a:cs typeface="Times New Roman"/>
                <a:sym typeface="Times New Roman"/>
              </a:rPr>
              <a:t>Charlotte Brontë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7" name="Google Shape;8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11675" y="2063525"/>
            <a:ext cx="1838325" cy="2394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7000" y="2322450"/>
            <a:ext cx="3199624" cy="213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type="title"/>
          </p:nvPr>
        </p:nvSpPr>
        <p:spPr>
          <a:xfrm>
            <a:off x="311700" y="0"/>
            <a:ext cx="8520600" cy="27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311700" y="202950"/>
            <a:ext cx="8520600" cy="437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s" sz="1900">
                <a:latin typeface="Times New Roman"/>
                <a:ea typeface="Times New Roman"/>
                <a:cs typeface="Times New Roman"/>
                <a:sym typeface="Times New Roman"/>
              </a:rPr>
              <a:t>Su comienzo en la escritura fue con poesías que nunca publicaba, pero un día, al ser descubierta por su hermana Charlotte, decidieron publicar un libro de poesía conjunto.</a:t>
            </a:r>
            <a:endParaRPr sz="19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5" name="Google Shape;9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58350" y="1570200"/>
            <a:ext cx="2381250" cy="2603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/>
          <p:nvPr>
            <p:ph type="title"/>
          </p:nvPr>
        </p:nvSpPr>
        <p:spPr>
          <a:xfrm>
            <a:off x="311700" y="62975"/>
            <a:ext cx="8520600" cy="26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8"/>
          <p:cNvSpPr txBox="1"/>
          <p:nvPr>
            <p:ph idx="1" type="body"/>
          </p:nvPr>
        </p:nvSpPr>
        <p:spPr>
          <a:xfrm>
            <a:off x="311700" y="566825"/>
            <a:ext cx="8520600" cy="401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s" sz="1900">
                <a:latin typeface="Times New Roman"/>
                <a:ea typeface="Times New Roman"/>
                <a:cs typeface="Times New Roman"/>
                <a:sym typeface="Times New Roman"/>
              </a:rPr>
              <a:t>Una de sus obras más reconocidas e importantes es Cumbres Borrascosas (Wuthering Heights), la cual tiene muchas adaptaciones.</a:t>
            </a:r>
            <a:endParaRPr sz="19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2" name="Google Shape;10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1500" y="1520400"/>
            <a:ext cx="1895525" cy="275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48925" y="1520400"/>
            <a:ext cx="1724025" cy="275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title"/>
          </p:nvPr>
        </p:nvSpPr>
        <p:spPr>
          <a:xfrm>
            <a:off x="311700" y="42000"/>
            <a:ext cx="8520600" cy="77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9"/>
          <p:cNvSpPr txBox="1"/>
          <p:nvPr>
            <p:ph idx="1" type="body"/>
          </p:nvPr>
        </p:nvSpPr>
        <p:spPr>
          <a:xfrm>
            <a:off x="311700" y="279925"/>
            <a:ext cx="8520600" cy="42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900">
                <a:latin typeface="Times New Roman"/>
                <a:ea typeface="Times New Roman"/>
                <a:cs typeface="Times New Roman"/>
                <a:sym typeface="Times New Roman"/>
              </a:rPr>
              <a:t>Sus obras han influido a muchos escritores que hasta la actualidad las han usado de referencia incluyendo muchas de sus citas en sus libros. </a:t>
            </a:r>
            <a:endParaRPr sz="1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900">
                <a:latin typeface="Times New Roman"/>
                <a:ea typeface="Times New Roman"/>
                <a:cs typeface="Times New Roman"/>
                <a:sym typeface="Times New Roman"/>
              </a:rPr>
              <a:t>Lamentablemente Emily falleció a los 30 años poco después de la muerte de uno de sus hermanos.</a:t>
            </a:r>
            <a:endParaRPr sz="1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0" name="Google Shape;11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6788" y="2704525"/>
            <a:ext cx="3114675" cy="14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3025" y="2557875"/>
            <a:ext cx="2967700" cy="184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Webgrafía </a:t>
            </a:r>
            <a:endParaRPr/>
          </a:p>
        </p:txBody>
      </p:sp>
      <p:sp>
        <p:nvSpPr>
          <p:cNvPr id="117" name="Google Shape;117;p2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r:id="rId3"/>
              </a:rPr>
              <a:t>https://www.biografiasyvidas.com/biografia/b/bronte_emily.htm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r:id="rId4"/>
              </a:rPr>
              <a:t>https://es.wikipedia.org/wiki/Emily_Brontë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r:id="rId5"/>
              </a:rPr>
              <a:t>https://historia.nationalgeographic.com.es/a/emily-bronte-alma-valiente_15530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r:id="rId6"/>
              </a:rPr>
              <a:t>https://frasesdelavida.com/frases-de-emily-bronte/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/>
          <p:nvPr>
            <p:ph type="title"/>
          </p:nvPr>
        </p:nvSpPr>
        <p:spPr>
          <a:xfrm>
            <a:off x="311700" y="230925"/>
            <a:ext cx="8520600" cy="88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400">
                <a:latin typeface="Caveat"/>
                <a:ea typeface="Caveat"/>
                <a:cs typeface="Caveat"/>
                <a:sym typeface="Caveat"/>
              </a:rPr>
              <a:t>Citas de Emily Brontë</a:t>
            </a:r>
            <a:endParaRPr sz="34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23" name="Google Shape;123;p21"/>
          <p:cNvSpPr txBox="1"/>
          <p:nvPr>
            <p:ph idx="1" type="body"/>
          </p:nvPr>
        </p:nvSpPr>
        <p:spPr>
          <a:xfrm>
            <a:off x="311700" y="1225225"/>
            <a:ext cx="8520600" cy="351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7698">
                <a:solidFill>
                  <a:srgbClr val="202124"/>
                </a:solidFill>
                <a:highlight>
                  <a:srgbClr val="FFEBA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 sé de qué están hechas las almas, pero la mía y la suya son una sola.</a:t>
            </a:r>
            <a:endParaRPr sz="7698">
              <a:solidFill>
                <a:srgbClr val="202124"/>
              </a:solidFill>
              <a:highlight>
                <a:srgbClr val="FFEBA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7698">
              <a:solidFill>
                <a:srgbClr val="202124"/>
              </a:solidFill>
              <a:highlight>
                <a:srgbClr val="FFEBA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s" sz="7698">
                <a:solidFill>
                  <a:srgbClr val="202124"/>
                </a:solidFill>
                <a:highlight>
                  <a:srgbClr val="FFE599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El tirano oprime a sus esclavos y estos no se vuelven contra él, sino que aplastan a los que tienen debajo.</a:t>
            </a:r>
            <a:endParaRPr sz="7698">
              <a:solidFill>
                <a:srgbClr val="202124"/>
              </a:solidFill>
              <a:highlight>
                <a:srgbClr val="FFE599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7698">
              <a:solidFill>
                <a:srgbClr val="202124"/>
              </a:solidFill>
              <a:highlight>
                <a:srgbClr val="FFEBA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s" sz="7698">
                <a:solidFill>
                  <a:srgbClr val="202124"/>
                </a:solidFill>
                <a:highlight>
                  <a:srgbClr val="FDDB74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Cuando no se dice nada ni se sabe nada, no hay compañía alguna.</a:t>
            </a:r>
            <a:endParaRPr sz="7698">
              <a:solidFill>
                <a:srgbClr val="202124"/>
              </a:solidFill>
              <a:highlight>
                <a:srgbClr val="FDDB74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202124"/>
              </a:solidFill>
              <a:highlight>
                <a:srgbClr val="FDDB74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202124"/>
              </a:solidFill>
              <a:highlight>
                <a:srgbClr val="FDDB74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202124"/>
              </a:solidFill>
              <a:highlight>
                <a:srgbClr val="FDDB74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202124"/>
              </a:solidFill>
              <a:highlight>
                <a:srgbClr val="FDDB74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202124"/>
              </a:solidFill>
              <a:highlight>
                <a:srgbClr val="FDDB74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202124"/>
              </a:solidFill>
              <a:highlight>
                <a:srgbClr val="FDDB74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202124"/>
              </a:solidFill>
              <a:highlight>
                <a:srgbClr val="FDDB74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202124"/>
              </a:solidFill>
              <a:highlight>
                <a:srgbClr val="FDDB74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202124"/>
              </a:solidFill>
              <a:highlight>
                <a:srgbClr val="FDDB74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202124"/>
              </a:solidFill>
              <a:highlight>
                <a:srgbClr val="FDDB74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5100">
              <a:solidFill>
                <a:srgbClr val="202124"/>
              </a:solidFill>
              <a:highlight>
                <a:srgbClr val="FDDB74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s" sz="5100">
                <a:solidFill>
                  <a:srgbClr val="202124"/>
                </a:solidFill>
                <a:highlight>
                  <a:srgbClr val="FDDB74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acruiz@classroom.iesramonycajaltocina.es</a:t>
            </a:r>
            <a:endParaRPr sz="5100">
              <a:solidFill>
                <a:srgbClr val="202124"/>
              </a:solidFill>
              <a:highlight>
                <a:srgbClr val="FDDB74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202124"/>
              </a:solidFill>
              <a:highlight>
                <a:srgbClr val="FDDB74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300"/>
              </a:spcBef>
              <a:spcAft>
                <a:spcPts val="1200"/>
              </a:spcAft>
              <a:buNone/>
            </a:pPr>
            <a:r>
              <a:t/>
            </a:r>
            <a:endParaRPr sz="1900">
              <a:highlight>
                <a:srgbClr val="FFF2CC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770598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D9.0.4</vt:lpwstr>
  </property>
</Properties>
</file>