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  <p:embeddedFont>
      <p:font typeface="Average"/>
      <p:regular r:id="rId20"/>
    </p:embeddedFont>
    <p:embeddedFont>
      <p:font typeface="Oswald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verage-regular.fntdata"/><Relationship Id="rId11" Type="http://schemas.openxmlformats.org/officeDocument/2006/relationships/slide" Target="slides/slide6.xml"/><Relationship Id="rId22" Type="http://schemas.openxmlformats.org/officeDocument/2006/relationships/font" Target="fonts/Oswald-bold.fntdata"/><Relationship Id="rId10" Type="http://schemas.openxmlformats.org/officeDocument/2006/relationships/slide" Target="slides/slide5.xml"/><Relationship Id="rId21" Type="http://schemas.openxmlformats.org/officeDocument/2006/relationships/font" Target="fonts/Oswald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c7e65f6bc1_0_13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c7e65f6bc1_0_13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7e65f6bc1_0_9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7e65f6bc1_0_9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c7e65f6bc1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c7e65f6bc1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c7e65f6bc1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c7e65f6bc1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c7e65f6bc1_0_6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c7e65f6bc1_0_6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c7e65f6bc1_0_9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c7e65f6bc1_0_9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c7e65f6bc1_0_9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c7e65f6bc1_0_9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c7e65f6bc1_0_9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c7e65f6bc1_0_9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c7e65f6bc1_0_13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c7e65f6bc1_0_13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jpg"/><Relationship Id="rId4" Type="http://schemas.openxmlformats.org/officeDocument/2006/relationships/image" Target="../media/image2.jpg"/><Relationship Id="rId5" Type="http://schemas.openxmlformats.org/officeDocument/2006/relationships/image" Target="../media/image6.jpg"/><Relationship Id="rId6" Type="http://schemas.openxmlformats.org/officeDocument/2006/relationships/image" Target="../media/image1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353ryc3195@classroom.iesramonycajaltocina.e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4.xml"/><Relationship Id="rId4" Type="http://schemas.openxmlformats.org/officeDocument/2006/relationships/slide" Target="/ppt/slides/slide5.xml"/><Relationship Id="rId5" Type="http://schemas.openxmlformats.org/officeDocument/2006/relationships/slide" Target="/ppt/slides/slide6.xml"/><Relationship Id="rId6" Type="http://schemas.openxmlformats.org/officeDocument/2006/relationships/slide" Target="/ppt/slides/slide7.xml"/><Relationship Id="rId7" Type="http://schemas.openxmlformats.org/officeDocument/2006/relationships/slide" Target="/ppt/slides/slide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5.jpeg" Type="http://schemas.openxmlformats.org/officeDocument/2006/relationships/image"/><Relationship Id="rId4" Target="../media/image15.jpeg" Type="http://schemas.openxmlformats.org/officeDocument/2006/relationships/image"/><Relationship Id="rId5" Target="../media/image9.jpeg" Type="http://schemas.openxmlformats.org/officeDocument/2006/relationships/image"/><Relationship Id="rId6" Target="../media/image12.jpeg" Type="http://schemas.openxmlformats.org/officeDocument/2006/relationships/image"/><Relationship Id="rId7" Target="../media/image7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10.jpeg" Type="http://schemas.openxmlformats.org/officeDocument/2006/relationships/image"/><Relationship Id="rId4" Target="../media/image4.jpeg" Type="http://schemas.openxmlformats.org/officeDocument/2006/relationships/image"/><Relationship Id="rId5" Target="../media/image8.jpeg" Type="http://schemas.openxmlformats.org/officeDocument/2006/relationships/image"/><Relationship Id="rId6" Target="../media/image1.jpeg" Type="http://schemas.openxmlformats.org/officeDocument/2006/relationships/image"/><Relationship Id="rId7" Target="../media/image13.jpeg" Type="http://schemas.openxmlformats.org/officeDocument/2006/relationships/image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 ?><Relationships xmlns="http://schemas.openxmlformats.org/package/2006/relationships"><Relationship Id="rId1" Target="../slideLayouts/slideLayout8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3.jpeg" Type="http://schemas.openxmlformats.org/officeDocument/2006/relationships/image"/><Relationship Id="rId4" Target="https://es.wikipedia.org/wiki/Frida_Kahlo" TargetMode="External" Type="http://schemas.openxmlformats.org/officeDocument/2006/relationships/hyperlink"/><Relationship Id="rId5" Target="https://es.wikipedia.org/wiki/Ciudad_de_M%C3%A9xico" TargetMode="External" Type="http://schemas.openxmlformats.org/officeDocument/2006/relationships/hyperlink"/><Relationship Id="rId6" Target="https://es.wikipedia.org/wiki/Coyoac%C3%A1n" TargetMode="External" Type="http://schemas.openxmlformats.org/officeDocument/2006/relationships/hyperlink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elimparcial.com/sonora/locurioso/Datos-importantes-sobre--Frida-Kahlo-20170707-0101.html" TargetMode="External"/><Relationship Id="rId4" Type="http://schemas.openxmlformats.org/officeDocument/2006/relationships/hyperlink" Target="https://laverdadnoticias.com/mexico/10-datoscuriosos-que-debes-saber-de-Frida-Kahlo-a-111-anos-de-su-natalicio--20180706-0083.html" TargetMode="External"/><Relationship Id="rId5" Type="http://schemas.openxmlformats.org/officeDocument/2006/relationships/hyperlink" Target="https://es.wikipedia.org/wiki/Museo_Frida_Kahlo" TargetMode="External"/><Relationship Id="rId6" Type="http://schemas.openxmlformats.org/officeDocument/2006/relationships/hyperlink" Target="https://www.vogue.mx/especiales/frida-kahlo/articulos/identidad-en-vestir/1666#:~:text=Frida%20coleccion%C3%B3%20prendas%20provenientes%20de,peculiar%20e%20ins%C3%B3lito%20estilo%20ind%C3%ADgen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FRIDA KAHLO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SALUD NAVARRO SORIANO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1ºC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2925"/>
            <a:ext cx="3773394" cy="503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32370" y="52923"/>
            <a:ext cx="3911630" cy="503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16051" y="52925"/>
            <a:ext cx="2030850" cy="251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16050" y="2571750"/>
            <a:ext cx="2030850" cy="251882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1071625" y="1909950"/>
            <a:ext cx="66252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100" u="sng">
                <a:solidFill>
                  <a:srgbClr val="3D85C6"/>
                </a:solidFill>
                <a:latin typeface="Average"/>
                <a:ea typeface="Average"/>
                <a:cs typeface="Average"/>
                <a:sym typeface="Average"/>
              </a:rPr>
              <a:t>FRIDA KAHLO</a:t>
            </a:r>
            <a:endParaRPr b="1" sz="3100" u="sng">
              <a:solidFill>
                <a:srgbClr val="3D85C6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155350" y="2571750"/>
            <a:ext cx="48333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900">
                <a:solidFill>
                  <a:srgbClr val="6AA84F"/>
                </a:solidFill>
                <a:latin typeface="Average"/>
                <a:ea typeface="Average"/>
                <a:cs typeface="Average"/>
                <a:sym typeface="Average"/>
              </a:rPr>
              <a:t>SALUD NAVARRO SORIANO</a:t>
            </a:r>
            <a:endParaRPr b="1" sz="1900">
              <a:solidFill>
                <a:srgbClr val="6AA84F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900">
                <a:solidFill>
                  <a:srgbClr val="6AA84F"/>
                </a:solidFill>
                <a:latin typeface="Average"/>
                <a:ea typeface="Average"/>
                <a:cs typeface="Average"/>
                <a:sym typeface="Average"/>
              </a:rPr>
              <a:t>1ºC</a:t>
            </a:r>
            <a:endParaRPr b="1" sz="1900">
              <a:solidFill>
                <a:srgbClr val="6AA84F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2"/>
          <p:cNvSpPr txBox="1"/>
          <p:nvPr>
            <p:ph type="title"/>
          </p:nvPr>
        </p:nvSpPr>
        <p:spPr>
          <a:xfrm>
            <a:off x="165275" y="179300"/>
            <a:ext cx="8485800" cy="3597000"/>
          </a:xfrm>
          <a:prstGeom prst="rect">
            <a:avLst/>
          </a:prstGeom>
          <a:ln cap="flat" cmpd="sng" w="28575">
            <a:solidFill>
              <a:srgbClr val="E06666"/>
            </a:solidFill>
            <a:prstDash val="lg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FRIDA KAHLO: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233">
                <a:solidFill>
                  <a:srgbClr val="999999"/>
                </a:solidFill>
              </a:rPr>
              <a:t>Una mujer que usó sus experiencias de vida para crear belleza y obras que la hicieron la pintora latinoamericana más reconocida en el arte. Con una de sus frases me despido;</a:t>
            </a:r>
            <a:endParaRPr sz="3233">
              <a:solidFill>
                <a:srgbClr val="9999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233">
                <a:solidFill>
                  <a:srgbClr val="EA9999"/>
                </a:solidFill>
              </a:rPr>
              <a:t>“AMURALLAR EL PROPIO SUFRIMIENTO ES ARRIESGARSE A QUE TE DEVORE DESDE EL INTERIOR”</a:t>
            </a:r>
            <a:endParaRPr sz="3233">
              <a:solidFill>
                <a:srgbClr val="EA99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33">
              <a:solidFill>
                <a:srgbClr val="999999"/>
              </a:solidFill>
            </a:endParaRPr>
          </a:p>
        </p:txBody>
      </p:sp>
      <p:sp>
        <p:nvSpPr>
          <p:cNvPr id="202" name="Google Shape;202;p22"/>
          <p:cNvSpPr/>
          <p:nvPr/>
        </p:nvSpPr>
        <p:spPr>
          <a:xfrm>
            <a:off x="4482275" y="3888350"/>
            <a:ext cx="45000" cy="829200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2"/>
          <p:cNvSpPr txBox="1"/>
          <p:nvPr/>
        </p:nvSpPr>
        <p:spPr>
          <a:xfrm>
            <a:off x="1490375" y="4661650"/>
            <a:ext cx="6140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rgbClr val="C27BA0"/>
                </a:solid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353ryc3195@classroom.iesramonycajaltocina.es</a:t>
            </a:r>
            <a:endParaRPr>
              <a:solidFill>
                <a:srgbClr val="C27BA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ÍNDICE</a:t>
            </a:r>
            <a:endParaRPr/>
          </a:p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rgbClr val="D5A6BD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1. Aspectos más importantes en la vida de Frida Kahlo</a:t>
            </a:r>
            <a:endParaRPr sz="2000">
              <a:solidFill>
                <a:srgbClr val="D5A6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2000">
                <a:solidFill>
                  <a:srgbClr val="D5A6BD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action="ppaction://hlinksldjump"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2. ¿Porqué es conocida Frida Kahlo?</a:t>
            </a:r>
            <a:endParaRPr sz="2000">
              <a:solidFill>
                <a:srgbClr val="D5A6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2000">
                <a:solidFill>
                  <a:srgbClr val="D5A6BD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3. Sus obras más destacadas</a:t>
            </a:r>
            <a:endParaRPr sz="2000">
              <a:solidFill>
                <a:srgbClr val="D5A6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2000">
                <a:solidFill>
                  <a:srgbClr val="D5A6BD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4. Las 10 mejores frases célebres</a:t>
            </a:r>
            <a:endParaRPr sz="2000">
              <a:solidFill>
                <a:srgbClr val="D5A6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2000">
                <a:solidFill>
                  <a:srgbClr val="D5A6BD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5. Su museo</a:t>
            </a:r>
            <a:endParaRPr sz="2000">
              <a:solidFill>
                <a:srgbClr val="D5A6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2000">
                <a:solidFill>
                  <a:srgbClr val="D5A6BD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6. Cinco curiosidades de Frida Kahlo que quizás no conozcas</a:t>
            </a:r>
            <a:endParaRPr sz="2000">
              <a:solidFill>
                <a:srgbClr val="D5A6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9900"/>
                </a:solidFill>
              </a:rPr>
              <a:t>ASPECTOS MÁS IMPORTANTES EN LA VIDA DE FRIDA KAHLO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1583250" y="1901600"/>
            <a:ext cx="5977500" cy="2959800"/>
          </a:xfrm>
          <a:prstGeom prst="rect">
            <a:avLst/>
          </a:prstGeom>
          <a:solidFill>
            <a:srgbClr val="CFE2F3"/>
          </a:solidFill>
          <a:ln cap="flat" cmpd="sng" w="28575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ct val="100000"/>
              <a:buFont typeface="Roboto"/>
              <a:buAutoNum type="arabicPeriod"/>
            </a:pPr>
            <a:r>
              <a:rPr lang="es">
                <a:solidFill>
                  <a:srgbClr val="D5A6BD"/>
                </a:solidFill>
                <a:latin typeface="Roboto"/>
                <a:ea typeface="Roboto"/>
                <a:cs typeface="Roboto"/>
                <a:sym typeface="Roboto"/>
              </a:rPr>
              <a:t>Su nombre completo era </a:t>
            </a:r>
            <a:r>
              <a:rPr lang="es" u="sng">
                <a:solidFill>
                  <a:srgbClr val="FFFF00"/>
                </a:solidFill>
                <a:latin typeface="Roboto"/>
                <a:ea typeface="Roboto"/>
                <a:cs typeface="Roboto"/>
                <a:sym typeface="Roboto"/>
              </a:rPr>
              <a:t>Magdalena Carmen Frida Kahlo Calderón.</a:t>
            </a:r>
            <a:endParaRPr u="sng">
              <a:solidFill>
                <a:srgbClr val="FFFF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ct val="100000"/>
              <a:buFont typeface="Roboto"/>
              <a:buAutoNum type="arabicPeriod"/>
            </a:pPr>
            <a:r>
              <a:rPr lang="es">
                <a:solidFill>
                  <a:srgbClr val="D5A6BD"/>
                </a:solidFill>
                <a:latin typeface="Roboto"/>
                <a:ea typeface="Roboto"/>
                <a:cs typeface="Roboto"/>
                <a:sym typeface="Roboto"/>
              </a:rPr>
              <a:t>Frida fue la </a:t>
            </a:r>
            <a:r>
              <a:rPr lang="es" u="sng">
                <a:solidFill>
                  <a:srgbClr val="FFFF00"/>
                </a:solidFill>
                <a:latin typeface="Roboto"/>
                <a:ea typeface="Roboto"/>
                <a:cs typeface="Roboto"/>
                <a:sym typeface="Roboto"/>
              </a:rPr>
              <a:t>tercera</a:t>
            </a:r>
            <a:r>
              <a:rPr lang="es">
                <a:solidFill>
                  <a:srgbClr val="D5A6BD"/>
                </a:solidFill>
                <a:latin typeface="Roboto"/>
                <a:ea typeface="Roboto"/>
                <a:cs typeface="Roboto"/>
                <a:sym typeface="Roboto"/>
              </a:rPr>
              <a:t> de cuatro hijas.</a:t>
            </a:r>
            <a:endParaRPr>
              <a:solidFill>
                <a:srgbClr val="D5A6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ct val="100000"/>
              <a:buFont typeface="Roboto"/>
              <a:buAutoNum type="arabicPeriod"/>
            </a:pPr>
            <a:r>
              <a:rPr lang="es">
                <a:solidFill>
                  <a:srgbClr val="D5A6BD"/>
                </a:solidFill>
                <a:latin typeface="Roboto"/>
                <a:ea typeface="Roboto"/>
                <a:cs typeface="Roboto"/>
                <a:sym typeface="Roboto"/>
              </a:rPr>
              <a:t>A los 18 años, </a:t>
            </a:r>
            <a:r>
              <a:rPr lang="es" u="sng">
                <a:solidFill>
                  <a:srgbClr val="FFFF00"/>
                </a:solidFill>
                <a:latin typeface="Roboto"/>
                <a:ea typeface="Roboto"/>
                <a:cs typeface="Roboto"/>
                <a:sym typeface="Roboto"/>
              </a:rPr>
              <a:t>el 17/09/1925 tuvo un accidente.</a:t>
            </a:r>
            <a:endParaRPr u="sng">
              <a:solidFill>
                <a:srgbClr val="FFFF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ct val="100000"/>
              <a:buFont typeface="Roboto"/>
              <a:buAutoNum type="arabicPeriod"/>
            </a:pPr>
            <a:r>
              <a:rPr lang="es">
                <a:solidFill>
                  <a:srgbClr val="D5A6BD"/>
                </a:solidFill>
                <a:latin typeface="Roboto"/>
                <a:ea typeface="Roboto"/>
                <a:cs typeface="Roboto"/>
                <a:sym typeface="Roboto"/>
              </a:rPr>
              <a:t>La artista generaba polémica en los años 20 por </a:t>
            </a:r>
            <a:r>
              <a:rPr lang="es" u="sng">
                <a:solidFill>
                  <a:srgbClr val="FFFF00"/>
                </a:solidFill>
                <a:latin typeface="Roboto"/>
                <a:ea typeface="Roboto"/>
                <a:cs typeface="Roboto"/>
                <a:sym typeface="Roboto"/>
              </a:rPr>
              <a:t>su forma de vestir.</a:t>
            </a:r>
            <a:endParaRPr u="sng">
              <a:solidFill>
                <a:srgbClr val="FFFF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ct val="100000"/>
              <a:buFont typeface="Roboto"/>
              <a:buAutoNum type="arabicPeriod"/>
            </a:pPr>
            <a:r>
              <a:rPr lang="es">
                <a:solidFill>
                  <a:srgbClr val="D5A6BD"/>
                </a:solidFill>
                <a:latin typeface="Roboto"/>
                <a:ea typeface="Roboto"/>
                <a:cs typeface="Roboto"/>
                <a:sym typeface="Roboto"/>
              </a:rPr>
              <a:t>Fue una </a:t>
            </a:r>
            <a:r>
              <a:rPr lang="es" u="sng">
                <a:solidFill>
                  <a:srgbClr val="FFFF00"/>
                </a:solidFill>
                <a:latin typeface="Roboto"/>
                <a:ea typeface="Roboto"/>
                <a:cs typeface="Roboto"/>
                <a:sym typeface="Roboto"/>
              </a:rPr>
              <a:t>voz e imagen en el arte y la sociedad</a:t>
            </a:r>
            <a:r>
              <a:rPr lang="es">
                <a:solidFill>
                  <a:srgbClr val="D5A6BD"/>
                </a:solidFill>
                <a:latin typeface="Roboto"/>
                <a:ea typeface="Roboto"/>
                <a:cs typeface="Roboto"/>
                <a:sym typeface="Roboto"/>
              </a:rPr>
              <a:t>, dedicada a </a:t>
            </a:r>
            <a:r>
              <a:rPr lang="es" u="sng">
                <a:solidFill>
                  <a:srgbClr val="FFFF00"/>
                </a:solidFill>
                <a:latin typeface="Roboto"/>
                <a:ea typeface="Roboto"/>
                <a:cs typeface="Roboto"/>
                <a:sym typeface="Roboto"/>
              </a:rPr>
              <a:t>la representación de la mujer </a:t>
            </a:r>
            <a:r>
              <a:rPr lang="es">
                <a:solidFill>
                  <a:srgbClr val="D5A6BD"/>
                </a:solidFill>
                <a:latin typeface="Roboto"/>
                <a:ea typeface="Roboto"/>
                <a:cs typeface="Roboto"/>
                <a:sym typeface="Roboto"/>
              </a:rPr>
              <a:t>en la modernidad.</a:t>
            </a:r>
            <a:endParaRPr>
              <a:solidFill>
                <a:srgbClr val="D5A6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ct val="100000"/>
              <a:buFont typeface="Roboto"/>
              <a:buAutoNum type="arabicPeriod"/>
            </a:pPr>
            <a:r>
              <a:rPr lang="es">
                <a:solidFill>
                  <a:srgbClr val="D5A6BD"/>
                </a:solidFill>
                <a:latin typeface="Roboto"/>
                <a:ea typeface="Roboto"/>
                <a:cs typeface="Roboto"/>
                <a:sym typeface="Roboto"/>
              </a:rPr>
              <a:t>En 1929 se casó con </a:t>
            </a:r>
            <a:r>
              <a:rPr lang="es" u="sng">
                <a:solidFill>
                  <a:srgbClr val="FFFF00"/>
                </a:solidFill>
                <a:latin typeface="Roboto"/>
                <a:ea typeface="Roboto"/>
                <a:cs typeface="Roboto"/>
                <a:sym typeface="Roboto"/>
              </a:rPr>
              <a:t>Diego Rivera</a:t>
            </a:r>
            <a:r>
              <a:rPr lang="es">
                <a:solidFill>
                  <a:srgbClr val="D5A6BD"/>
                </a:solidFill>
                <a:latin typeface="Roboto"/>
                <a:ea typeface="Roboto"/>
                <a:cs typeface="Roboto"/>
                <a:sym typeface="Roboto"/>
              </a:rPr>
              <a:t> y un año después sufrió su </a:t>
            </a:r>
            <a:r>
              <a:rPr lang="es" u="sng">
                <a:solidFill>
                  <a:srgbClr val="FFFF00"/>
                </a:solidFill>
                <a:latin typeface="Roboto"/>
                <a:ea typeface="Roboto"/>
                <a:cs typeface="Roboto"/>
                <a:sym typeface="Roboto"/>
              </a:rPr>
              <a:t>primer aborto</a:t>
            </a:r>
            <a:r>
              <a:rPr lang="es">
                <a:solidFill>
                  <a:srgbClr val="D5A6BD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>
              <a:solidFill>
                <a:srgbClr val="D5A6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15"/>
          <p:cNvSpPr/>
          <p:nvPr/>
        </p:nvSpPr>
        <p:spPr>
          <a:xfrm>
            <a:off x="4210050" y="1085700"/>
            <a:ext cx="723900" cy="6876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4A7D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0" name="Google Shape;80;p15"/>
          <p:cNvCxnSpPr>
            <a:stCxn id="77" idx="1"/>
          </p:cNvCxnSpPr>
          <p:nvPr/>
        </p:nvCxnSpPr>
        <p:spPr>
          <a:xfrm>
            <a:off x="311700" y="731375"/>
            <a:ext cx="1123800" cy="4142100"/>
          </a:xfrm>
          <a:prstGeom prst="curvedConnector4">
            <a:avLst>
              <a:gd fmla="val -21189" name="adj1"/>
              <a:gd fmla="val 5345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" name="Google Shape;81;p15"/>
          <p:cNvCxnSpPr>
            <a:stCxn id="77" idx="3"/>
          </p:cNvCxnSpPr>
          <p:nvPr/>
        </p:nvCxnSpPr>
        <p:spPr>
          <a:xfrm flipH="1">
            <a:off x="7660200" y="731375"/>
            <a:ext cx="1172100" cy="4094100"/>
          </a:xfrm>
          <a:prstGeom prst="curvedConnector4">
            <a:avLst>
              <a:gd fmla="val -20316" name="adj1"/>
              <a:gd fmla="val 5349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4C1130"/>
                </a:solidFill>
              </a:rPr>
              <a:t>¿ PORQUÉ ES CONOCIDA FRIDA KAHLO?</a:t>
            </a:r>
            <a:endParaRPr>
              <a:solidFill>
                <a:srgbClr val="4C1130"/>
              </a:solidFill>
            </a:endParaRPr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192000" y="1094875"/>
            <a:ext cx="8760000" cy="3585300"/>
          </a:xfrm>
          <a:prstGeom prst="rect">
            <a:avLst/>
          </a:prstGeom>
          <a:ln cap="flat" cmpd="sng" w="38100">
            <a:solidFill>
              <a:srgbClr val="4C1130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pSp>
        <p:nvGrpSpPr>
          <p:cNvPr id="88" name="Google Shape;88;p16"/>
          <p:cNvGrpSpPr/>
          <p:nvPr/>
        </p:nvGrpSpPr>
        <p:grpSpPr>
          <a:xfrm>
            <a:off x="1838325" y="1189775"/>
            <a:ext cx="2064000" cy="3217850"/>
            <a:chOff x="1838325" y="1189775"/>
            <a:chExt cx="2064000" cy="3217850"/>
          </a:xfrm>
        </p:grpSpPr>
        <p:sp>
          <p:nvSpPr>
            <p:cNvPr id="89" name="Google Shape;89;p16"/>
            <p:cNvSpPr/>
            <p:nvPr/>
          </p:nvSpPr>
          <p:spPr>
            <a:xfrm>
              <a:off x="1838325" y="1189775"/>
              <a:ext cx="2064000" cy="669000"/>
            </a:xfrm>
            <a:prstGeom prst="chevron">
              <a:avLst>
                <a:gd fmla="val 50000" name="adj"/>
              </a:avLst>
            </a:prstGeom>
            <a:solidFill>
              <a:srgbClr val="AC114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nº2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0" name="Google Shape;90;p16"/>
            <p:cNvSpPr txBox="1"/>
            <p:nvPr/>
          </p:nvSpPr>
          <p:spPr>
            <a:xfrm>
              <a:off x="2017250" y="2057125"/>
              <a:ext cx="1624500" cy="235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1200">
                  <a:solidFill>
                    <a:srgbClr val="F1C232"/>
                  </a:solidFill>
                  <a:latin typeface="Roboto"/>
                  <a:ea typeface="Roboto"/>
                  <a:cs typeface="Roboto"/>
                  <a:sym typeface="Roboto"/>
                </a:rPr>
                <a:t>Porque es símbolo de las mujeres que sufren.</a:t>
              </a:r>
              <a:endParaRPr sz="1200">
                <a:solidFill>
                  <a:srgbClr val="F1C232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1" name="Google Shape;91;p16"/>
          <p:cNvGrpSpPr/>
          <p:nvPr/>
        </p:nvGrpSpPr>
        <p:grpSpPr>
          <a:xfrm>
            <a:off x="3516750" y="1189775"/>
            <a:ext cx="2064000" cy="3217850"/>
            <a:chOff x="3516750" y="1189775"/>
            <a:chExt cx="2064000" cy="3217850"/>
          </a:xfrm>
        </p:grpSpPr>
        <p:sp>
          <p:nvSpPr>
            <p:cNvPr id="92" name="Google Shape;92;p16"/>
            <p:cNvSpPr/>
            <p:nvPr/>
          </p:nvSpPr>
          <p:spPr>
            <a:xfrm>
              <a:off x="3516750" y="1189775"/>
              <a:ext cx="2064000" cy="669000"/>
            </a:xfrm>
            <a:prstGeom prst="chevron">
              <a:avLst>
                <a:gd fmla="val 50000" name="adj"/>
              </a:avLst>
            </a:prstGeom>
            <a:solidFill>
              <a:srgbClr val="B612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nº3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3" name="Google Shape;93;p16"/>
            <p:cNvSpPr txBox="1"/>
            <p:nvPr/>
          </p:nvSpPr>
          <p:spPr>
            <a:xfrm>
              <a:off x="3739450" y="2057125"/>
              <a:ext cx="1624500" cy="235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1200">
                  <a:solidFill>
                    <a:srgbClr val="F1C232"/>
                  </a:solidFill>
                  <a:latin typeface="Roboto"/>
                  <a:ea typeface="Roboto"/>
                  <a:cs typeface="Roboto"/>
                  <a:sym typeface="Roboto"/>
                </a:rPr>
                <a:t>Por romper la imagen de la mujer sumisa y dedicada al hogar.</a:t>
              </a:r>
              <a:endParaRPr sz="1200">
                <a:solidFill>
                  <a:srgbClr val="F1C232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4" name="Google Shape;94;p16"/>
          <p:cNvGrpSpPr/>
          <p:nvPr/>
        </p:nvGrpSpPr>
        <p:grpSpPr>
          <a:xfrm>
            <a:off x="0" y="1189989"/>
            <a:ext cx="2214600" cy="3217636"/>
            <a:chOff x="0" y="1189989"/>
            <a:chExt cx="2214600" cy="3217636"/>
          </a:xfrm>
        </p:grpSpPr>
        <p:sp>
          <p:nvSpPr>
            <p:cNvPr id="95" name="Google Shape;95;p16"/>
            <p:cNvSpPr/>
            <p:nvPr/>
          </p:nvSpPr>
          <p:spPr>
            <a:xfrm>
              <a:off x="0" y="1189989"/>
              <a:ext cx="2214600" cy="669000"/>
            </a:xfrm>
            <a:prstGeom prst="homePlate">
              <a:avLst>
                <a:gd fmla="val 50000" name="adj"/>
              </a:avLst>
            </a:prstGeom>
            <a:solidFill>
              <a:srgbClr val="840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nº1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6" name="Google Shape;96;p16"/>
            <p:cNvSpPr txBox="1"/>
            <p:nvPr/>
          </p:nvSpPr>
          <p:spPr>
            <a:xfrm>
              <a:off x="295050" y="2057125"/>
              <a:ext cx="1624500" cy="235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1200">
                  <a:solidFill>
                    <a:srgbClr val="F1C232"/>
                  </a:solidFill>
                  <a:latin typeface="Roboto"/>
                  <a:ea typeface="Roboto"/>
                  <a:cs typeface="Roboto"/>
                  <a:sym typeface="Roboto"/>
                </a:rPr>
                <a:t>Por ser una mujer con ideas políticas revolucionarias.</a:t>
              </a:r>
              <a:endParaRPr sz="1200">
                <a:solidFill>
                  <a:srgbClr val="F1C232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7" name="Google Shape;97;p16"/>
          <p:cNvGrpSpPr/>
          <p:nvPr/>
        </p:nvGrpSpPr>
        <p:grpSpPr>
          <a:xfrm>
            <a:off x="6874025" y="1189775"/>
            <a:ext cx="2064000" cy="3217850"/>
            <a:chOff x="6874025" y="1189775"/>
            <a:chExt cx="2064000" cy="3217850"/>
          </a:xfrm>
        </p:grpSpPr>
        <p:sp>
          <p:nvSpPr>
            <p:cNvPr id="98" name="Google Shape;98;p16"/>
            <p:cNvSpPr/>
            <p:nvPr/>
          </p:nvSpPr>
          <p:spPr>
            <a:xfrm>
              <a:off x="6874025" y="1189775"/>
              <a:ext cx="2064000" cy="669000"/>
            </a:xfrm>
            <a:prstGeom prst="chevron">
              <a:avLst>
                <a:gd fmla="val 50000" name="adj"/>
              </a:avLst>
            </a:prstGeom>
            <a:solidFill>
              <a:srgbClr val="E116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nº5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9" name="Google Shape;99;p16"/>
            <p:cNvSpPr txBox="1"/>
            <p:nvPr/>
          </p:nvSpPr>
          <p:spPr>
            <a:xfrm>
              <a:off x="7183850" y="2057125"/>
              <a:ext cx="1624500" cy="235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1200">
                  <a:solidFill>
                    <a:srgbClr val="F1C232"/>
                  </a:solidFill>
                  <a:latin typeface="Roboto"/>
                  <a:ea typeface="Roboto"/>
                  <a:cs typeface="Roboto"/>
                  <a:sym typeface="Roboto"/>
                </a:rPr>
                <a:t>Por su peculiar manera de vestir.</a:t>
              </a:r>
              <a:endParaRPr sz="1200">
                <a:solidFill>
                  <a:srgbClr val="F1C232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0" name="Google Shape;100;p16"/>
          <p:cNvGrpSpPr/>
          <p:nvPr/>
        </p:nvGrpSpPr>
        <p:grpSpPr>
          <a:xfrm>
            <a:off x="5195350" y="1189775"/>
            <a:ext cx="2064000" cy="3217850"/>
            <a:chOff x="5195350" y="1189775"/>
            <a:chExt cx="2064000" cy="3217850"/>
          </a:xfrm>
        </p:grpSpPr>
        <p:sp>
          <p:nvSpPr>
            <p:cNvPr id="101" name="Google Shape;101;p16"/>
            <p:cNvSpPr/>
            <p:nvPr/>
          </p:nvSpPr>
          <p:spPr>
            <a:xfrm>
              <a:off x="5195350" y="1189775"/>
              <a:ext cx="2064000" cy="669000"/>
            </a:xfrm>
            <a:prstGeom prst="chevron">
              <a:avLst>
                <a:gd fmla="val 50000" name="adj"/>
              </a:avLst>
            </a:prstGeom>
            <a:solidFill>
              <a:srgbClr val="C41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nº4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2" name="Google Shape;102;p16"/>
            <p:cNvSpPr txBox="1"/>
            <p:nvPr/>
          </p:nvSpPr>
          <p:spPr>
            <a:xfrm>
              <a:off x="5461650" y="2057125"/>
              <a:ext cx="1624500" cy="235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1100">
                  <a:solidFill>
                    <a:srgbClr val="F1C232"/>
                  </a:solidFill>
                  <a:latin typeface="Roboto"/>
                  <a:ea typeface="Roboto"/>
                  <a:cs typeface="Roboto"/>
                  <a:sym typeface="Roboto"/>
                </a:rPr>
                <a:t>Por su activismo revolucionario, por su libertad sexual, y por tocar en su obra temas tabú de la época como el dolor, el aborto, el desamor.</a:t>
              </a:r>
              <a:endParaRPr sz="1100">
                <a:solidFill>
                  <a:srgbClr val="F1C232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pic>
        <p:nvPicPr>
          <p:cNvPr id="103" name="Google Shape;10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213" y="3188000"/>
            <a:ext cx="1534225" cy="1166852"/>
          </a:xfrm>
          <a:prstGeom prst="rect">
            <a:avLst/>
          </a:prstGeom>
          <a:noFill/>
          <a:ln cap="flat" cmpd="sng" w="28575">
            <a:solidFill>
              <a:srgbClr val="E06666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4" name="Google Shape;10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82525" y="3252675"/>
            <a:ext cx="1534225" cy="863001"/>
          </a:xfrm>
          <a:prstGeom prst="rect">
            <a:avLst/>
          </a:prstGeom>
          <a:noFill/>
          <a:ln cap="flat" cmpd="sng" w="28575">
            <a:solidFill>
              <a:srgbClr val="E06666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5" name="Google Shape;10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20825" y="3252675"/>
            <a:ext cx="1646951" cy="863000"/>
          </a:xfrm>
          <a:prstGeom prst="rect">
            <a:avLst/>
          </a:prstGeom>
          <a:noFill/>
          <a:ln cap="flat" cmpd="sng" w="28575">
            <a:solidFill>
              <a:srgbClr val="E06666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6" name="Google Shape;106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71850" y="3541950"/>
            <a:ext cx="1534225" cy="812900"/>
          </a:xfrm>
          <a:prstGeom prst="rect">
            <a:avLst/>
          </a:prstGeom>
          <a:noFill/>
          <a:ln cap="flat" cmpd="sng" w="28575">
            <a:solidFill>
              <a:srgbClr val="E06666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7" name="Google Shape;107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310150" y="2729921"/>
            <a:ext cx="1323075" cy="1766374"/>
          </a:xfrm>
          <a:prstGeom prst="rect">
            <a:avLst/>
          </a:prstGeom>
          <a:noFill/>
          <a:ln cap="flat" cmpd="sng" w="28575">
            <a:solidFill>
              <a:srgbClr val="E06666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mc:AlternateContent>
    <mc:Choice Requires="p14">
      <p:transition spd="slow" p14:dur="1000">
        <p:push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311700" y="250250"/>
            <a:ext cx="2539800" cy="89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CC0000"/>
                </a:solidFill>
              </a:rPr>
              <a:t>SUS OBRAS MÁS DESTACADAS</a:t>
            </a:r>
            <a:endParaRPr>
              <a:solidFill>
                <a:srgbClr val="CC0000"/>
              </a:solidFill>
            </a:endParaRPr>
          </a:p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 flipH="1" rot="10800000">
            <a:off x="480125" y="-707242"/>
            <a:ext cx="1661400" cy="46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7"/>
          <p:cNvSpPr/>
          <p:nvPr/>
        </p:nvSpPr>
        <p:spPr>
          <a:xfrm>
            <a:off x="2723850" y="582075"/>
            <a:ext cx="3941700" cy="3941700"/>
          </a:xfrm>
          <a:prstGeom prst="ellipse">
            <a:avLst/>
          </a:prstGeom>
          <a:solidFill>
            <a:srgbClr val="EDA29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5" name="Google Shape;115;p17"/>
          <p:cNvGrpSpPr/>
          <p:nvPr/>
        </p:nvGrpSpPr>
        <p:grpSpPr>
          <a:xfrm>
            <a:off x="3619861" y="407378"/>
            <a:ext cx="2166000" cy="2166000"/>
            <a:chOff x="3619861" y="407378"/>
            <a:chExt cx="2166000" cy="2166000"/>
          </a:xfrm>
        </p:grpSpPr>
        <p:sp>
          <p:nvSpPr>
            <p:cNvPr id="116" name="Google Shape;116;p17"/>
            <p:cNvSpPr/>
            <p:nvPr/>
          </p:nvSpPr>
          <p:spPr>
            <a:xfrm>
              <a:off x="3619861" y="407378"/>
              <a:ext cx="2166000" cy="2166000"/>
            </a:xfrm>
            <a:prstGeom prst="ellipse">
              <a:avLst/>
            </a:prstGeom>
            <a:solidFill>
              <a:srgbClr val="BE2F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7"/>
            <p:cNvSpPr txBox="1"/>
            <p:nvPr/>
          </p:nvSpPr>
          <p:spPr>
            <a:xfrm>
              <a:off x="4024525" y="707721"/>
              <a:ext cx="1328400" cy="87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“AUTORRETRATO CON COLLAR DE ESPINAS Y COLIBRÍ”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(1940)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8" name="Google Shape;118;p17"/>
          <p:cNvGrpSpPr/>
          <p:nvPr/>
        </p:nvGrpSpPr>
        <p:grpSpPr>
          <a:xfrm>
            <a:off x="4648111" y="1143043"/>
            <a:ext cx="2166000" cy="2166000"/>
            <a:chOff x="4648111" y="1143043"/>
            <a:chExt cx="2166000" cy="2166000"/>
          </a:xfrm>
        </p:grpSpPr>
        <p:sp>
          <p:nvSpPr>
            <p:cNvPr id="119" name="Google Shape;119;p17"/>
            <p:cNvSpPr/>
            <p:nvPr/>
          </p:nvSpPr>
          <p:spPr>
            <a:xfrm>
              <a:off x="4648111" y="1143043"/>
              <a:ext cx="2166000" cy="2166000"/>
            </a:xfrm>
            <a:prstGeom prst="ellipse">
              <a:avLst/>
            </a:prstGeom>
            <a:solidFill>
              <a:srgbClr val="D838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7"/>
            <p:cNvSpPr txBox="1"/>
            <p:nvPr/>
          </p:nvSpPr>
          <p:spPr>
            <a:xfrm>
              <a:off x="5431956" y="1669515"/>
              <a:ext cx="1328400" cy="66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“LA COLUMNA ROTA”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(1944)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1" name="Google Shape;121;p17"/>
          <p:cNvGrpSpPr/>
          <p:nvPr/>
        </p:nvGrpSpPr>
        <p:grpSpPr>
          <a:xfrm>
            <a:off x="4238812" y="2357789"/>
            <a:ext cx="2166000" cy="2166000"/>
            <a:chOff x="4238812" y="2357689"/>
            <a:chExt cx="2166000" cy="2166000"/>
          </a:xfrm>
        </p:grpSpPr>
        <p:sp>
          <p:nvSpPr>
            <p:cNvPr id="122" name="Google Shape;122;p17"/>
            <p:cNvSpPr/>
            <p:nvPr/>
          </p:nvSpPr>
          <p:spPr>
            <a:xfrm>
              <a:off x="4238812" y="2357689"/>
              <a:ext cx="2166000" cy="2166000"/>
            </a:xfrm>
            <a:prstGeom prst="ellipse">
              <a:avLst/>
            </a:prstGeom>
            <a:solidFill>
              <a:srgbClr val="80201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7"/>
            <p:cNvSpPr txBox="1"/>
            <p:nvPr/>
          </p:nvSpPr>
          <p:spPr>
            <a:xfrm>
              <a:off x="5047891" y="3185187"/>
              <a:ext cx="1328400" cy="66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“EL VENADO HERIDO”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(1946)</a:t>
              </a:r>
              <a:r>
                <a:rPr lang="es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4" name="Google Shape;124;p17"/>
          <p:cNvGrpSpPr/>
          <p:nvPr/>
        </p:nvGrpSpPr>
        <p:grpSpPr>
          <a:xfrm>
            <a:off x="2983201" y="2357790"/>
            <a:ext cx="2166000" cy="2166000"/>
            <a:chOff x="2983201" y="2357790"/>
            <a:chExt cx="2166000" cy="2166000"/>
          </a:xfrm>
        </p:grpSpPr>
        <p:sp>
          <p:nvSpPr>
            <p:cNvPr id="125" name="Google Shape;125;p17"/>
            <p:cNvSpPr/>
            <p:nvPr/>
          </p:nvSpPr>
          <p:spPr>
            <a:xfrm>
              <a:off x="2983201" y="2357790"/>
              <a:ext cx="2166000" cy="2166000"/>
            </a:xfrm>
            <a:prstGeom prst="ellipse">
              <a:avLst/>
            </a:prstGeom>
            <a:solidFill>
              <a:srgbClr val="A72A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7"/>
            <p:cNvSpPr txBox="1"/>
            <p:nvPr/>
          </p:nvSpPr>
          <p:spPr>
            <a:xfrm>
              <a:off x="3059406" y="3168962"/>
              <a:ext cx="1328400" cy="66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“HOSPITAL HENRY FORD”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(1932)</a:t>
              </a:r>
              <a:r>
                <a:rPr lang="es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7" name="Google Shape;127;p17"/>
          <p:cNvGrpSpPr/>
          <p:nvPr/>
        </p:nvGrpSpPr>
        <p:grpSpPr>
          <a:xfrm>
            <a:off x="2591728" y="1143012"/>
            <a:ext cx="2166000" cy="2166000"/>
            <a:chOff x="2591728" y="1143012"/>
            <a:chExt cx="2166000" cy="2166000"/>
          </a:xfrm>
        </p:grpSpPr>
        <p:sp>
          <p:nvSpPr>
            <p:cNvPr id="128" name="Google Shape;128;p17"/>
            <p:cNvSpPr/>
            <p:nvPr/>
          </p:nvSpPr>
          <p:spPr>
            <a:xfrm>
              <a:off x="2591728" y="1143012"/>
              <a:ext cx="2166000" cy="2166000"/>
            </a:xfrm>
            <a:prstGeom prst="ellipse">
              <a:avLst/>
            </a:prstGeom>
            <a:solidFill>
              <a:srgbClr val="B02C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7"/>
            <p:cNvSpPr txBox="1"/>
            <p:nvPr/>
          </p:nvSpPr>
          <p:spPr>
            <a:xfrm>
              <a:off x="2830556" y="1666262"/>
              <a:ext cx="1328400" cy="66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“LAS DOS FRIDAS” 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(1939)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30" name="Google Shape;130;p17"/>
          <p:cNvSpPr/>
          <p:nvPr/>
        </p:nvSpPr>
        <p:spPr>
          <a:xfrm>
            <a:off x="4084942" y="1943171"/>
            <a:ext cx="1225800" cy="1225800"/>
          </a:xfrm>
          <a:prstGeom prst="ellipse">
            <a:avLst/>
          </a:prstGeom>
          <a:solidFill>
            <a:srgbClr val="EDA29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1" name="Google Shape;131;p17"/>
          <p:cNvCxnSpPr>
            <a:stCxn id="128" idx="2"/>
          </p:cNvCxnSpPr>
          <p:nvPr/>
        </p:nvCxnSpPr>
        <p:spPr>
          <a:xfrm flipH="1">
            <a:off x="2105428" y="2226012"/>
            <a:ext cx="486300" cy="2100"/>
          </a:xfrm>
          <a:prstGeom prst="straightConnector1">
            <a:avLst/>
          </a:prstGeom>
          <a:noFill/>
          <a:ln cap="flat" cmpd="sng" w="9525">
            <a:solidFill>
              <a:srgbClr val="FFD966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32" name="Google Shape;13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601" y="1512675"/>
            <a:ext cx="1570700" cy="1577684"/>
          </a:xfrm>
          <a:prstGeom prst="rect">
            <a:avLst/>
          </a:prstGeom>
          <a:noFill/>
          <a:ln cap="flat" cmpd="sng" w="1905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</p:pic>
      <p:cxnSp>
        <p:nvCxnSpPr>
          <p:cNvPr id="133" name="Google Shape;133;p17"/>
          <p:cNvCxnSpPr/>
          <p:nvPr/>
        </p:nvCxnSpPr>
        <p:spPr>
          <a:xfrm flipH="1">
            <a:off x="2462406" y="3644087"/>
            <a:ext cx="520800" cy="400800"/>
          </a:xfrm>
          <a:prstGeom prst="straightConnector1">
            <a:avLst/>
          </a:prstGeom>
          <a:noFill/>
          <a:ln cap="flat" cmpd="sng" w="9525">
            <a:solidFill>
              <a:srgbClr val="FFD966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34" name="Google Shape;13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600" y="3436375"/>
            <a:ext cx="1816446" cy="1428750"/>
          </a:xfrm>
          <a:prstGeom prst="rect">
            <a:avLst/>
          </a:prstGeom>
          <a:noFill/>
          <a:ln cap="flat" cmpd="sng" w="1905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</p:pic>
      <p:cxnSp>
        <p:nvCxnSpPr>
          <p:cNvPr id="135" name="Google Shape;135;p17"/>
          <p:cNvCxnSpPr>
            <a:stCxn id="123" idx="3"/>
          </p:cNvCxnSpPr>
          <p:nvPr/>
        </p:nvCxnSpPr>
        <p:spPr>
          <a:xfrm>
            <a:off x="6376291" y="3516037"/>
            <a:ext cx="565800" cy="389400"/>
          </a:xfrm>
          <a:prstGeom prst="straightConnector1">
            <a:avLst/>
          </a:prstGeom>
          <a:noFill/>
          <a:ln cap="flat" cmpd="sng" w="9525">
            <a:solidFill>
              <a:srgbClr val="FFD966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36" name="Google Shape;136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25975" y="3516025"/>
            <a:ext cx="1907466" cy="1428750"/>
          </a:xfrm>
          <a:prstGeom prst="rect">
            <a:avLst/>
          </a:prstGeom>
          <a:noFill/>
          <a:ln cap="flat" cmpd="sng" w="1905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37" name="Google Shape;137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25038" y="1611800"/>
            <a:ext cx="1289355" cy="1697200"/>
          </a:xfrm>
          <a:prstGeom prst="rect">
            <a:avLst/>
          </a:prstGeom>
          <a:noFill/>
          <a:ln cap="flat" cmpd="sng" w="1905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</p:pic>
      <p:cxnSp>
        <p:nvCxnSpPr>
          <p:cNvPr id="138" name="Google Shape;138;p17"/>
          <p:cNvCxnSpPr>
            <a:stCxn id="120" idx="3"/>
          </p:cNvCxnSpPr>
          <p:nvPr/>
        </p:nvCxnSpPr>
        <p:spPr>
          <a:xfrm>
            <a:off x="6760356" y="2000265"/>
            <a:ext cx="669900" cy="4200"/>
          </a:xfrm>
          <a:prstGeom prst="straightConnector1">
            <a:avLst/>
          </a:prstGeom>
          <a:noFill/>
          <a:ln cap="flat" cmpd="sng" w="9525">
            <a:solidFill>
              <a:srgbClr val="FFD96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9" name="Google Shape;139;p17"/>
          <p:cNvCxnSpPr/>
          <p:nvPr/>
        </p:nvCxnSpPr>
        <p:spPr>
          <a:xfrm>
            <a:off x="4671661" y="407378"/>
            <a:ext cx="2727900" cy="9000"/>
          </a:xfrm>
          <a:prstGeom prst="straightConnector1">
            <a:avLst/>
          </a:prstGeom>
          <a:noFill/>
          <a:ln cap="flat" cmpd="sng" w="9525">
            <a:solidFill>
              <a:srgbClr val="FFD966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40" name="Google Shape;140;p17"/>
          <p:cNvPicPr preferRelativeResize="0"/>
          <p:nvPr/>
        </p:nvPicPr>
        <p:blipFill rotWithShape="1">
          <a:blip r:embed="rId7">
            <a:alphaModFix/>
          </a:blip>
          <a:srcRect b="0" l="-9760" r="9759" t="0"/>
          <a:stretch/>
        </p:blipFill>
        <p:spPr>
          <a:xfrm>
            <a:off x="7525050" y="83924"/>
            <a:ext cx="1109384" cy="1428750"/>
          </a:xfrm>
          <a:prstGeom prst="rect">
            <a:avLst/>
          </a:prstGeom>
          <a:noFill/>
          <a:ln cap="flat" cmpd="sng" w="1905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8"/>
          <p:cNvSpPr txBox="1"/>
          <p:nvPr>
            <p:ph idx="4294967295" type="title"/>
          </p:nvPr>
        </p:nvSpPr>
        <p:spPr>
          <a:xfrm rot="-3012068">
            <a:off x="285724" y="2281419"/>
            <a:ext cx="2300285" cy="58066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45000"/>
              <a:buNone/>
            </a:pPr>
            <a:r>
              <a:rPr lang="es" sz="2200">
                <a:solidFill>
                  <a:srgbClr val="6AA84F"/>
                </a:solidFill>
              </a:rPr>
              <a:t>    LAS 10 MEJORES </a:t>
            </a:r>
            <a:r>
              <a:rPr lang="es" sz="2200">
                <a:solidFill>
                  <a:srgbClr val="6AA84F"/>
                </a:solidFill>
              </a:rPr>
              <a:t>FRASES CÉLEBRES</a:t>
            </a:r>
            <a:endParaRPr sz="2200">
              <a:solidFill>
                <a:srgbClr val="6AA84F"/>
              </a:solidFill>
            </a:endParaRPr>
          </a:p>
        </p:txBody>
      </p:sp>
      <p:sp>
        <p:nvSpPr>
          <p:cNvPr id="146" name="Google Shape;146;p18"/>
          <p:cNvSpPr txBox="1"/>
          <p:nvPr/>
        </p:nvSpPr>
        <p:spPr>
          <a:xfrm>
            <a:off x="3273600" y="16650"/>
            <a:ext cx="5558700" cy="51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Roboto"/>
              <a:buAutoNum type="arabicPeriod"/>
            </a:pPr>
            <a:r>
              <a:rPr lang="es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“Pies para que los quiero, si tengo alas para volar”.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Roboto"/>
              <a:buAutoNum type="arabicPeriod"/>
            </a:pPr>
            <a:r>
              <a:rPr lang="es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“Intenté ahogar mis penas en alcohol, pero las condenadas aprendieron a nadar”.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Roboto"/>
              <a:buAutoNum type="arabicPeriod"/>
            </a:pPr>
            <a:r>
              <a:rPr lang="es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“Amurallar el propio sufrimiento es arriesgarse a que te devore desde el interior”.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Roboto"/>
              <a:buAutoNum type="arabicPeriod"/>
            </a:pPr>
            <a:r>
              <a:rPr lang="es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“Si </a:t>
            </a:r>
            <a:r>
              <a:rPr lang="es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actúas</a:t>
            </a:r>
            <a:r>
              <a:rPr lang="es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como si supieras lo que estás haciendo, puedes hacer lo que quieras”.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Roboto"/>
              <a:buAutoNum type="arabicPeriod"/>
            </a:pPr>
            <a:r>
              <a:rPr lang="es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“Nada es más valioso que la risa”.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Roboto"/>
              <a:buAutoNum type="arabicPeriod"/>
            </a:pPr>
            <a:r>
              <a:rPr lang="es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“Creo que poco a poco, podré solucionar mis problemas y sobrevivir”.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Roboto"/>
              <a:buAutoNum type="arabicPeriod"/>
            </a:pPr>
            <a:r>
              <a:rPr lang="es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“Hay algunos que nace con estrellas y otros estrellados, y aunque tú no lo quieras creer, yo soy de las </a:t>
            </a:r>
            <a:r>
              <a:rPr lang="es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estrelladisimas</a:t>
            </a:r>
            <a:r>
              <a:rPr lang="es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”.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Roboto"/>
              <a:buAutoNum type="arabicPeriod"/>
            </a:pPr>
            <a:r>
              <a:rPr lang="es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“La parte más importante del cuerpo es el </a:t>
            </a:r>
            <a:r>
              <a:rPr lang="es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cerebro</a:t>
            </a:r>
            <a:r>
              <a:rPr lang="es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”.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Roboto"/>
              <a:buAutoNum type="arabicPeriod"/>
            </a:pPr>
            <a:r>
              <a:rPr lang="es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“Cada tic-tac es un segundo de la vida que pasa, huye, y no se repite. Y hay en ella tanta intensidad, tanto interés, que el problema es </a:t>
            </a:r>
            <a:r>
              <a:rPr lang="es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sólo</a:t>
            </a:r>
            <a:r>
              <a:rPr lang="es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saberla vivir. Que cada uno lo resuelva como pueda”.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Roboto"/>
              <a:buAutoNum type="arabicPeriod"/>
            </a:pPr>
            <a:r>
              <a:rPr lang="es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“Quisiera darte todo lo que nunca hubieras tenido, y ni así sabrías la maravilla que es poder quererte”.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7" name="Google Shape;147;p18"/>
          <p:cNvSpPr/>
          <p:nvPr/>
        </p:nvSpPr>
        <p:spPr>
          <a:xfrm>
            <a:off x="2887575" y="151600"/>
            <a:ext cx="288900" cy="48246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8"/>
          <p:cNvSpPr/>
          <p:nvPr/>
        </p:nvSpPr>
        <p:spPr>
          <a:xfrm rot="6235894">
            <a:off x="-541917" y="1002807"/>
            <a:ext cx="3814001" cy="3200658"/>
          </a:xfrm>
          <a:prstGeom prst="irregularSeal1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99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 txBox="1"/>
          <p:nvPr>
            <p:ph type="title"/>
          </p:nvPr>
        </p:nvSpPr>
        <p:spPr>
          <a:xfrm>
            <a:off x="265500" y="10685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B45F06"/>
                </a:solidFill>
              </a:rPr>
              <a:t>SU MUSEO</a:t>
            </a:r>
            <a:endParaRPr>
              <a:solidFill>
                <a:srgbClr val="B45F06"/>
              </a:solidFill>
            </a:endParaRPr>
          </a:p>
        </p:txBody>
      </p:sp>
      <p:sp>
        <p:nvSpPr>
          <p:cNvPr id="154" name="Google Shape;154;p19"/>
          <p:cNvSpPr txBox="1"/>
          <p:nvPr>
            <p:ph idx="1" type="subTitle"/>
          </p:nvPr>
        </p:nvSpPr>
        <p:spPr>
          <a:xfrm>
            <a:off x="265500" y="181715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rgbClr val="9FC5E8"/>
                </a:solidFill>
                <a:latin typeface="Roboto"/>
                <a:ea typeface="Roboto"/>
                <a:cs typeface="Roboto"/>
                <a:sym typeface="Roboto"/>
              </a:rPr>
              <a:t>LA C</a:t>
            </a:r>
            <a:r>
              <a:rPr lang="es" u="sng">
                <a:solidFill>
                  <a:srgbClr val="9FC5E8"/>
                </a:solidFill>
                <a:latin typeface="Roboto"/>
                <a:ea typeface="Roboto"/>
                <a:cs typeface="Roboto"/>
                <a:sym typeface="Roboto"/>
              </a:rPr>
              <a:t>ASA AZUL</a:t>
            </a:r>
            <a:endParaRPr u="sng">
              <a:solidFill>
                <a:srgbClr val="9FC5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5" name="Google Shape;155;p1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6" name="Google Shape;15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19"/>
          <p:cNvSpPr txBox="1"/>
          <p:nvPr/>
        </p:nvSpPr>
        <p:spPr>
          <a:xfrm>
            <a:off x="685800" y="2454450"/>
            <a:ext cx="3320700" cy="1377600"/>
          </a:xfrm>
          <a:prstGeom prst="rect">
            <a:avLst/>
          </a:prstGeom>
          <a:solidFill>
            <a:srgbClr val="F9CB9C"/>
          </a:solidFill>
          <a:ln cap="flat" cmpd="sng" w="38100">
            <a:solidFill>
              <a:srgbClr val="B45F06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50">
                <a:solidFill>
                  <a:srgbClr val="B45F06"/>
                </a:solidFill>
                <a:latin typeface="Roboto"/>
                <a:ea typeface="Roboto"/>
                <a:cs typeface="Roboto"/>
                <a:sym typeface="Roboto"/>
              </a:rPr>
              <a:t>El Museo </a:t>
            </a:r>
            <a:r>
              <a:rPr lang="es" sz="1550">
                <a:solidFill>
                  <a:srgbClr val="B45F06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Frida Kahlo</a:t>
            </a:r>
            <a:r>
              <a:rPr lang="es" sz="1550">
                <a:solidFill>
                  <a:srgbClr val="B45F06"/>
                </a:solidFill>
                <a:latin typeface="Roboto"/>
                <a:ea typeface="Roboto"/>
                <a:cs typeface="Roboto"/>
                <a:sym typeface="Roboto"/>
              </a:rPr>
              <a:t> está ubicado en la calle de Londres 247, en uno de los barrios más antiguos y bellos de la </a:t>
            </a:r>
            <a:r>
              <a:rPr lang="es" sz="1550">
                <a:solidFill>
                  <a:srgbClr val="B45F06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Ciudad de México</a:t>
            </a:r>
            <a:r>
              <a:rPr lang="es" sz="1550">
                <a:solidFill>
                  <a:srgbClr val="B45F06"/>
                </a:solidFill>
                <a:latin typeface="Roboto"/>
                <a:ea typeface="Roboto"/>
                <a:cs typeface="Roboto"/>
                <a:sym typeface="Roboto"/>
              </a:rPr>
              <a:t>, el centro de </a:t>
            </a:r>
            <a:r>
              <a:rPr lang="es" sz="1550">
                <a:solidFill>
                  <a:srgbClr val="B45F06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Coyoacán</a:t>
            </a:r>
            <a:r>
              <a:rPr lang="es" sz="1550">
                <a:solidFill>
                  <a:srgbClr val="E69138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900">
              <a:solidFill>
                <a:srgbClr val="E6913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8" name="Google Shape;158;p19"/>
          <p:cNvSpPr/>
          <p:nvPr/>
        </p:nvSpPr>
        <p:spPr>
          <a:xfrm>
            <a:off x="1139100" y="914750"/>
            <a:ext cx="2298000" cy="902400"/>
          </a:xfrm>
          <a:prstGeom prst="frame">
            <a:avLst>
              <a:gd fmla="val 7882" name="adj1"/>
            </a:avLst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0"/>
          <p:cNvSpPr txBox="1"/>
          <p:nvPr>
            <p:ph type="title"/>
          </p:nvPr>
        </p:nvSpPr>
        <p:spPr>
          <a:xfrm>
            <a:off x="311700" y="348925"/>
            <a:ext cx="8520600" cy="878100"/>
          </a:xfrm>
          <a:prstGeom prst="rect">
            <a:avLst/>
          </a:prstGeom>
          <a:solidFill>
            <a:srgbClr val="D9D2E9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674EA7"/>
                </a:solidFill>
              </a:rPr>
              <a:t>CINCO CURIOSIDADES DE FRIDA KAHLO QUE QUIZÁS NO CONOZCAS</a:t>
            </a:r>
            <a:endParaRPr>
              <a:solidFill>
                <a:srgbClr val="674EA7"/>
              </a:solidFill>
            </a:endParaRPr>
          </a:p>
        </p:txBody>
      </p:sp>
      <p:sp>
        <p:nvSpPr>
          <p:cNvPr id="164" name="Google Shape;164;p20"/>
          <p:cNvSpPr txBox="1"/>
          <p:nvPr>
            <p:ph idx="1" type="body"/>
          </p:nvPr>
        </p:nvSpPr>
        <p:spPr>
          <a:xfrm>
            <a:off x="311700" y="1341600"/>
            <a:ext cx="8520600" cy="2917500"/>
          </a:xfrm>
          <a:prstGeom prst="rect">
            <a:avLst/>
          </a:prstGeom>
          <a:ln cap="flat" cmpd="sng" w="19050">
            <a:solidFill>
              <a:srgbClr val="741B4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 </a:t>
            </a:r>
            <a:endParaRPr/>
          </a:p>
        </p:txBody>
      </p:sp>
      <p:grpSp>
        <p:nvGrpSpPr>
          <p:cNvPr id="165" name="Google Shape;165;p20"/>
          <p:cNvGrpSpPr/>
          <p:nvPr/>
        </p:nvGrpSpPr>
        <p:grpSpPr>
          <a:xfrm>
            <a:off x="6254516" y="1318143"/>
            <a:ext cx="2604522" cy="2460300"/>
            <a:chOff x="6254516" y="1318143"/>
            <a:chExt cx="2604522" cy="2460300"/>
          </a:xfrm>
        </p:grpSpPr>
        <p:sp>
          <p:nvSpPr>
            <p:cNvPr id="166" name="Google Shape;166;p20"/>
            <p:cNvSpPr/>
            <p:nvPr/>
          </p:nvSpPr>
          <p:spPr>
            <a:xfrm rot="2700000">
              <a:off x="7239866" y="1053398"/>
              <a:ext cx="489601" cy="2989789"/>
            </a:xfrm>
            <a:prstGeom prst="roundRect">
              <a:avLst>
                <a:gd fmla="val 50000" name="adj"/>
              </a:avLst>
            </a:prstGeom>
            <a:solidFill>
              <a:srgbClr val="E116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20"/>
            <p:cNvSpPr/>
            <p:nvPr/>
          </p:nvSpPr>
          <p:spPr>
            <a:xfrm>
              <a:off x="6443962" y="3255512"/>
              <a:ext cx="326100" cy="326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900">
                  <a:solidFill>
                    <a:srgbClr val="E1165A"/>
                  </a:solidFill>
                  <a:latin typeface="Roboto"/>
                  <a:ea typeface="Roboto"/>
                  <a:cs typeface="Roboto"/>
                  <a:sym typeface="Roboto"/>
                </a:rPr>
                <a:t>5</a:t>
              </a:r>
              <a:endParaRPr b="1" sz="900">
                <a:solidFill>
                  <a:srgbClr val="E1165A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8" name="Google Shape;168;p20"/>
            <p:cNvSpPr txBox="1"/>
            <p:nvPr/>
          </p:nvSpPr>
          <p:spPr>
            <a:xfrm rot="-2700000">
              <a:off x="6375763" y="2297099"/>
              <a:ext cx="2378424" cy="3428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Pintó más de 200 cuadros</a:t>
              </a:r>
              <a:endParaRPr b="1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9" name="Google Shape;169;p20"/>
            <p:cNvSpPr txBox="1"/>
            <p:nvPr/>
          </p:nvSpPr>
          <p:spPr>
            <a:xfrm rot="-2700000">
              <a:off x="6788358" y="2571061"/>
              <a:ext cx="2242660" cy="4425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s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Su obsesión por pintarse a sí misma proviene de su idea de la soledad y del dolor propio.</a:t>
              </a:r>
              <a:endParaRPr b="1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70" name="Google Shape;170;p20"/>
          <p:cNvGrpSpPr/>
          <p:nvPr/>
        </p:nvGrpSpPr>
        <p:grpSpPr>
          <a:xfrm>
            <a:off x="4761418" y="1329380"/>
            <a:ext cx="3065157" cy="2556705"/>
            <a:chOff x="4761418" y="1318143"/>
            <a:chExt cx="3065157" cy="2556705"/>
          </a:xfrm>
        </p:grpSpPr>
        <p:sp>
          <p:nvSpPr>
            <p:cNvPr id="171" name="Google Shape;171;p20"/>
            <p:cNvSpPr/>
            <p:nvPr/>
          </p:nvSpPr>
          <p:spPr>
            <a:xfrm rot="2700000">
              <a:off x="5746767" y="1053398"/>
              <a:ext cx="489601" cy="2989789"/>
            </a:xfrm>
            <a:prstGeom prst="roundRect">
              <a:avLst>
                <a:gd fmla="val 50000" name="adj"/>
              </a:avLst>
            </a:prstGeom>
            <a:solidFill>
              <a:srgbClr val="C41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20"/>
            <p:cNvSpPr/>
            <p:nvPr/>
          </p:nvSpPr>
          <p:spPr>
            <a:xfrm>
              <a:off x="4950863" y="3255512"/>
              <a:ext cx="326100" cy="326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900">
                  <a:solidFill>
                    <a:srgbClr val="C4134E"/>
                  </a:solidFill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 b="1" sz="900">
                <a:solidFill>
                  <a:srgbClr val="C4134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3" name="Google Shape;173;p20"/>
            <p:cNvSpPr txBox="1"/>
            <p:nvPr/>
          </p:nvSpPr>
          <p:spPr>
            <a:xfrm rot="-2700000">
              <a:off x="4896424" y="2302799"/>
              <a:ext cx="2362302" cy="3428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Frida fue operada 32 veces</a:t>
              </a:r>
              <a:endParaRPr b="1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4" name="Google Shape;174;p20"/>
            <p:cNvSpPr txBox="1"/>
            <p:nvPr/>
          </p:nvSpPr>
          <p:spPr>
            <a:xfrm rot="-2700000">
              <a:off x="5099796" y="2302279"/>
              <a:ext cx="2935059" cy="6266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s" sz="1000"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b="1" lang="es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El  accidente le destrozó la columna y le dejó graves secuelas de por vida, que los médicos trataron de paliar con 32 intervenciones quirúrgicas.</a:t>
              </a:r>
              <a:r>
                <a:rPr b="1" lang="es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.</a:t>
              </a:r>
              <a:endParaRPr b="1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75" name="Google Shape;175;p20"/>
          <p:cNvGrpSpPr/>
          <p:nvPr/>
        </p:nvGrpSpPr>
        <p:grpSpPr>
          <a:xfrm>
            <a:off x="3269751" y="1318143"/>
            <a:ext cx="2588850" cy="2579186"/>
            <a:chOff x="3269751" y="1318143"/>
            <a:chExt cx="2588850" cy="2579186"/>
          </a:xfrm>
        </p:grpSpPr>
        <p:sp>
          <p:nvSpPr>
            <p:cNvPr id="176" name="Google Shape;176;p20"/>
            <p:cNvSpPr/>
            <p:nvPr/>
          </p:nvSpPr>
          <p:spPr>
            <a:xfrm rot="2700000">
              <a:off x="4255100" y="1053398"/>
              <a:ext cx="489601" cy="2989789"/>
            </a:xfrm>
            <a:prstGeom prst="roundRect">
              <a:avLst>
                <a:gd fmla="val 50000" name="adj"/>
              </a:avLst>
            </a:prstGeom>
            <a:solidFill>
              <a:srgbClr val="B612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20"/>
            <p:cNvSpPr/>
            <p:nvPr/>
          </p:nvSpPr>
          <p:spPr>
            <a:xfrm>
              <a:off x="3459197" y="3255512"/>
              <a:ext cx="326100" cy="326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900">
                  <a:solidFill>
                    <a:srgbClr val="B61249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b="1" sz="900">
                <a:solidFill>
                  <a:srgbClr val="B61249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8" name="Google Shape;178;p20"/>
            <p:cNvSpPr txBox="1"/>
            <p:nvPr/>
          </p:nvSpPr>
          <p:spPr>
            <a:xfrm rot="-2700000">
              <a:off x="3404724" y="2302799"/>
              <a:ext cx="2362302" cy="3428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Estudios de medicina</a:t>
              </a:r>
              <a:endParaRPr b="1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9" name="Google Shape;179;p20"/>
            <p:cNvSpPr txBox="1"/>
            <p:nvPr/>
          </p:nvSpPr>
          <p:spPr>
            <a:xfrm rot="-2700000">
              <a:off x="3617889" y="2598696"/>
              <a:ext cx="2408123" cy="5239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s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Antes de convertirse en pintora, Frida fue estudiante de medicina, pero el accidente hizo que despertara su lado artístic</a:t>
              </a:r>
              <a:r>
                <a:rPr b="1" lang="es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o.</a:t>
              </a:r>
              <a:endParaRPr b="1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80" name="Google Shape;180;p20"/>
          <p:cNvGrpSpPr/>
          <p:nvPr/>
        </p:nvGrpSpPr>
        <p:grpSpPr>
          <a:xfrm>
            <a:off x="1776626" y="1318143"/>
            <a:ext cx="2603272" cy="2460300"/>
            <a:chOff x="1776626" y="1318143"/>
            <a:chExt cx="2603272" cy="2460300"/>
          </a:xfrm>
        </p:grpSpPr>
        <p:grpSp>
          <p:nvGrpSpPr>
            <p:cNvPr id="181" name="Google Shape;181;p20"/>
            <p:cNvGrpSpPr/>
            <p:nvPr/>
          </p:nvGrpSpPr>
          <p:grpSpPr>
            <a:xfrm>
              <a:off x="1776626" y="1318143"/>
              <a:ext cx="2603272" cy="2460300"/>
              <a:chOff x="1776626" y="1318143"/>
              <a:chExt cx="2603272" cy="2460300"/>
            </a:xfrm>
          </p:grpSpPr>
          <p:sp>
            <p:nvSpPr>
              <p:cNvPr id="182" name="Google Shape;182;p20"/>
              <p:cNvSpPr/>
              <p:nvPr/>
            </p:nvSpPr>
            <p:spPr>
              <a:xfrm rot="2700000">
                <a:off x="2761975" y="1053398"/>
                <a:ext cx="489601" cy="2989789"/>
              </a:xfrm>
              <a:prstGeom prst="roundRect">
                <a:avLst>
                  <a:gd fmla="val 50000" name="adj"/>
                </a:avLst>
              </a:prstGeom>
              <a:solidFill>
                <a:srgbClr val="AC114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20"/>
              <p:cNvSpPr txBox="1"/>
              <p:nvPr/>
            </p:nvSpPr>
            <p:spPr>
              <a:xfrm rot="-2700000">
                <a:off x="1899549" y="2297849"/>
                <a:ext cx="2376303" cy="3428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11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Fue la rpimera artista mexicana en el </a:t>
                </a:r>
                <a:r>
                  <a:rPr b="1" lang="es" sz="11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Louvre</a:t>
                </a:r>
                <a:endParaRPr b="1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84" name="Google Shape;184;p20"/>
              <p:cNvSpPr txBox="1"/>
              <p:nvPr/>
            </p:nvSpPr>
            <p:spPr>
              <a:xfrm rot="-2700000">
                <a:off x="2309218" y="2546986"/>
                <a:ext cx="2242660" cy="4425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10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El Marco fue la primera pintura de un artista mexicano del siglo XX en ser comprada por el Museo del Louvre</a:t>
                </a:r>
                <a:endParaRPr b="1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85" name="Google Shape;185;p20"/>
            <p:cNvSpPr/>
            <p:nvPr/>
          </p:nvSpPr>
          <p:spPr>
            <a:xfrm>
              <a:off x="1966072" y="3255512"/>
              <a:ext cx="326100" cy="326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900">
                  <a:solidFill>
                    <a:srgbClr val="AC1145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b="1" sz="900">
                <a:solidFill>
                  <a:srgbClr val="AC114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86" name="Google Shape;186;p20"/>
          <p:cNvGrpSpPr/>
          <p:nvPr/>
        </p:nvGrpSpPr>
        <p:grpSpPr>
          <a:xfrm>
            <a:off x="284959" y="1318143"/>
            <a:ext cx="2604522" cy="2460300"/>
            <a:chOff x="284959" y="1318143"/>
            <a:chExt cx="2604522" cy="2460300"/>
          </a:xfrm>
        </p:grpSpPr>
        <p:sp>
          <p:nvSpPr>
            <p:cNvPr id="187" name="Google Shape;187;p20"/>
            <p:cNvSpPr/>
            <p:nvPr/>
          </p:nvSpPr>
          <p:spPr>
            <a:xfrm rot="2700000">
              <a:off x="1270309" y="1053398"/>
              <a:ext cx="489601" cy="2989789"/>
            </a:xfrm>
            <a:prstGeom prst="roundRect">
              <a:avLst>
                <a:gd fmla="val 50000" name="adj"/>
              </a:avLst>
            </a:prstGeom>
            <a:solidFill>
              <a:srgbClr val="840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20"/>
            <p:cNvSpPr/>
            <p:nvPr/>
          </p:nvSpPr>
          <p:spPr>
            <a:xfrm>
              <a:off x="472955" y="3255512"/>
              <a:ext cx="326100" cy="326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900">
                  <a:solidFill>
                    <a:srgbClr val="840D35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b="1" sz="900">
                <a:solidFill>
                  <a:srgbClr val="840D3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9" name="Google Shape;189;p20"/>
            <p:cNvSpPr txBox="1"/>
            <p:nvPr/>
          </p:nvSpPr>
          <p:spPr>
            <a:xfrm rot="-2700000">
              <a:off x="414317" y="2300549"/>
              <a:ext cx="2368666" cy="3428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La sexualidad de frida</a:t>
              </a:r>
              <a:endParaRPr b="1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0" name="Google Shape;190;p20"/>
            <p:cNvSpPr txBox="1"/>
            <p:nvPr/>
          </p:nvSpPr>
          <p:spPr>
            <a:xfrm rot="-2700000">
              <a:off x="818801" y="2571061"/>
              <a:ext cx="2242660" cy="4425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b="1" lang="es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Frida era bisexual y no tenía problema en demostrarlo.</a:t>
              </a:r>
              <a:endParaRPr b="1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highlight>
                  <a:srgbClr val="F6B26B"/>
                </a:highlight>
              </a:rPr>
              <a:t>WEBGRAFÍA</a:t>
            </a:r>
            <a:endParaRPr>
              <a:highlight>
                <a:srgbClr val="F6B26B"/>
              </a:highlight>
            </a:endParaRPr>
          </a:p>
        </p:txBody>
      </p:sp>
      <p:sp>
        <p:nvSpPr>
          <p:cNvPr id="196" name="Google Shape;19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Roboto"/>
              <a:buAutoNum type="arabicPeriod"/>
            </a:pPr>
            <a:r>
              <a:rPr lang="es" u="sng">
                <a:solidFill>
                  <a:srgbClr val="F9CB9C"/>
                </a:solid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https://www.elimparcial.com/sonora/locurioso/Datos-importantes-sobre--Frida-Kahlo-20170707-0101.html</a:t>
            </a:r>
            <a:endParaRPr u="sng">
              <a:solidFill>
                <a:srgbClr val="F9CB9C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Roboto"/>
              <a:buAutoNum type="arabicPeriod"/>
            </a:pPr>
            <a:r>
              <a:rPr lang="es" u="sng">
                <a:solidFill>
                  <a:srgbClr val="F9CB9C"/>
                </a:solid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https://laverdadnoticias.com/mexico/10-datoscuriosos-que-debes-saber-de-Frida-Kahlo-a-111-anos-de-su-natalicio--20180706-0083.html</a:t>
            </a:r>
            <a:endParaRPr u="sng">
              <a:solidFill>
                <a:srgbClr val="F9CB9C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Roboto"/>
              <a:buAutoNum type="arabicPeriod"/>
            </a:pPr>
            <a:r>
              <a:rPr lang="es" u="sng">
                <a:solidFill>
                  <a:srgbClr val="F9CB9C"/>
                </a:solid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https://es.wikipedia.org/wiki/Museo_Frida_Kahlo</a:t>
            </a:r>
            <a:endParaRPr u="sng">
              <a:solidFill>
                <a:srgbClr val="F9CB9C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Roboto"/>
              <a:buAutoNum type="arabicPeriod"/>
            </a:pPr>
            <a:r>
              <a:rPr lang="es" u="sng">
                <a:solidFill>
                  <a:srgbClr val="F9CB9C"/>
                </a:solidFill>
                <a:latin typeface="Roboto"/>
                <a:ea typeface="Roboto"/>
                <a:cs typeface="Roboto"/>
                <a:sym typeface="Roboto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https://www.vogue.mx/especiales/frida-kahlo/articulos/identidad-en-vestir/1666#:~:text=Frida%20coleccion%C3%B3%20prendas%20provenientes%20de,peculiar%20e%20ins%C3%B3lito%20estilo%20ind%C3%ADgena</a:t>
            </a:r>
            <a:r>
              <a:rPr lang="es" u="sng">
                <a:solidFill>
                  <a:srgbClr val="F9CB9C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u="sng">
              <a:solidFill>
                <a:srgbClr val="F9CB9C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Roboto"/>
              <a:buAutoNum type="arabicPeriod"/>
            </a:pPr>
            <a:r>
              <a:rPr lang="es" u="sng">
                <a:solidFill>
                  <a:srgbClr val="F9CB9C"/>
                </a:solidFill>
                <a:latin typeface="Roboto"/>
                <a:ea typeface="Roboto"/>
                <a:cs typeface="Roboto"/>
                <a:sym typeface="Roboto"/>
              </a:rPr>
              <a:t>https://www.sopitas.com/noticias/frida-kahlo/#:~:text=Igualmente%2C%20defendi%C3%B3%20la%20causa%20de,de%20las%20mujeres%20que%20sufren.&amp;text=Frida%20Kahlo%20se%20ha%20convertido,popular%20mexicana%20del%20siglo%20XX.</a:t>
            </a:r>
            <a:endParaRPr u="sng">
              <a:solidFill>
                <a:srgbClr val="F9CB9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547168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D9.0.4</vt:lpwstr>
  </property>
</Properties>
</file>