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  <Default ContentType="image/jpeg" Extension="jpeg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1" Target="ppt/presentation.xml" Type="http://schemas.openxmlformats.org/officeDocument/2006/relationships/officeDocument"/><Relationship Id="rId2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oboto"/>
      <p:regular r:id="rId16"/>
      <p:bold r:id="rId17"/>
      <p:italic r:id="rId18"/>
      <p:boldItalic r:id="rId19"/>
    </p:embeddedFont>
    <p:embeddedFont>
      <p:font typeface="Merriweather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erriweather-regular.fntdata"/><Relationship Id="rId11" Type="http://schemas.openxmlformats.org/officeDocument/2006/relationships/slide" Target="slides/slide6.xml"/><Relationship Id="rId22" Type="http://schemas.openxmlformats.org/officeDocument/2006/relationships/font" Target="fonts/Merriweather-italic.fntdata"/><Relationship Id="rId10" Type="http://schemas.openxmlformats.org/officeDocument/2006/relationships/slide" Target="slides/slide5.xml"/><Relationship Id="rId21" Type="http://schemas.openxmlformats.org/officeDocument/2006/relationships/font" Target="fonts/Merriweather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Merriweather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Italic.fntdata"/><Relationship Id="rId6" Type="http://schemas.openxmlformats.org/officeDocument/2006/relationships/slide" Target="slides/slide1.xml"/><Relationship Id="rId18" Type="http://schemas.openxmlformats.org/officeDocument/2006/relationships/font" Target="fonts/Robo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cf0d558f67_2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cf0d558f67_2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ca18ff6907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ca18ff6907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ca18ff6907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ca18ff6907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cf0d558f67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cf0d558f67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cf0d558f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cf0d558f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cf0d558f67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cf0d558f67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cf0d558f67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cf0d558f67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cf0d558f67_2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cf0d558f67_2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cf0d558f67_2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cf0d558f67_2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2.jpeg" Type="http://schemas.openxmlformats.org/officeDocument/2006/relationships/image"/></Relationships>
</file>

<file path=ppt/slides/_rels/slide10.xml.rels><?xml version="1.0" encoding="UTF-8" standalone="yes" 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4.jpeg" Type="http://schemas.openxmlformats.org/officeDocument/2006/relationships/image"/><Relationship Id="rId4" Target="../media/image5.jpeg" Type="http://schemas.openxmlformats.org/officeDocument/2006/relationships/image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3.xml"/><Relationship Id="rId4" Type="http://schemas.openxmlformats.org/officeDocument/2006/relationships/slide" Target="/ppt/slides/slide4.xml"/><Relationship Id="rId9" Type="http://schemas.openxmlformats.org/officeDocument/2006/relationships/slide" Target="/ppt/slides/slide9.xml"/><Relationship Id="rId5" Type="http://schemas.openxmlformats.org/officeDocument/2006/relationships/slide" Target="/ppt/slides/slide5.xml"/><Relationship Id="rId6" Type="http://schemas.openxmlformats.org/officeDocument/2006/relationships/slide" Target="/ppt/slides/slide6.xml"/><Relationship Id="rId7" Type="http://schemas.openxmlformats.org/officeDocument/2006/relationships/slide" Target="/ppt/slides/slide7.xml"/><Relationship Id="rId8" Type="http://schemas.openxmlformats.org/officeDocument/2006/relationships/slide" Target="/ppt/slides/slide8.xml"/></Relationships>
</file>

<file path=ppt/slides/_rels/slide3.xml.rels><?xml version="1.0" encoding="UTF-8" standalone="yes" 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10.jpeg" Type="http://schemas.openxmlformats.org/officeDocument/2006/relationships/image"/><Relationship Id="rId4" Target="/ppt/slides/slide2.xml" Type="http://schemas.openxmlformats.org/officeDocument/2006/relationships/slide"/><Relationship Id="rId5" Target="../media/image1.gif" Type="http://schemas.openxmlformats.org/officeDocument/2006/relationships/image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2.xml"/><Relationship Id="rId4" Type="http://schemas.openxmlformats.org/officeDocument/2006/relationships/image" Target="../media/image16.gif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2.xml"/><Relationship Id="rId4" Type="http://schemas.openxmlformats.org/officeDocument/2006/relationships/image" Target="../media/image3.gif"/></Relationships>
</file>

<file path=ppt/slides/_rels/slide6.xml.rels><?xml version="1.0" encoding="UTF-8" standalone="yes" ?><Relationships xmlns="http://schemas.openxmlformats.org/package/2006/relationships"><Relationship Id="rId1" Target="../slideLayouts/slideLayout8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6.jpeg" Type="http://schemas.openxmlformats.org/officeDocument/2006/relationships/image"/><Relationship Id="rId4" Target="../media/image9.jpeg" Type="http://schemas.openxmlformats.org/officeDocument/2006/relationships/image"/><Relationship Id="rId5" Target="/ppt/slides/slide2.xml" Type="http://schemas.openxmlformats.org/officeDocument/2006/relationships/slide"/><Relationship Id="rId6" Target="../media/image8.gif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15.jpeg" Type="http://schemas.openxmlformats.org/officeDocument/2006/relationships/image"/><Relationship Id="rId4" Target="../media/image14.jpeg" Type="http://schemas.openxmlformats.org/officeDocument/2006/relationships/image"/><Relationship Id="rId5" Target="../media/image13.jpeg" Type="http://schemas.openxmlformats.org/officeDocument/2006/relationships/image"/><Relationship Id="rId6" Target="/ppt/slides/slide2.xml" Type="http://schemas.openxmlformats.org/officeDocument/2006/relationships/slide"/><Relationship Id="rId7" Target="../media/image7.gif" Type="http://schemas.openxmlformats.org/officeDocument/2006/relationships/image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slide" Target="/ppt/slides/slide2.xml"/><Relationship Id="rId4" Type="http://schemas.openxmlformats.org/officeDocument/2006/relationships/image" Target="../media/image11.gif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biografiasyvidas.com/biografia/m/mistral.htm" TargetMode="External"/><Relationship Id="rId4" Type="http://schemas.openxmlformats.org/officeDocument/2006/relationships/hyperlink" Target="https://es.wikipedia.org/wiki/Gabriela_Mistral" TargetMode="External"/><Relationship Id="rId5" Type="http://schemas.openxmlformats.org/officeDocument/2006/relationships/hyperlink" Target="http://dialogo.ugr.es/contenidos/nobel/nb-mistral.htm#:~:text=Sus%20textos%20m%C3%A1s%20conocidos%20son,Santiago%20de%20Chile%2C%201954" TargetMode="External"/><Relationship Id="rId6" Type="http://schemas.openxmlformats.org/officeDocument/2006/relationships/slide" Target="/ppt/slides/slide2.xml"/><Relationship Id="rId7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1004125" y="936177"/>
            <a:ext cx="7136700" cy="102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Gabriela Mistral</a:t>
            </a:r>
            <a:endParaRPr/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1004125" y="4220700"/>
            <a:ext cx="3717600" cy="67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800" u="sng">
                <a:solidFill>
                  <a:srgbClr val="FFFFFF"/>
                </a:solidFill>
              </a:rPr>
              <a:t>Álvaro Bonillo Cervantes</a:t>
            </a:r>
            <a:endParaRPr b="1" sz="1800" u="sng">
              <a:solidFill>
                <a:srgbClr val="FFFFFF"/>
              </a:solidFill>
            </a:endParaRPr>
          </a:p>
        </p:txBody>
      </p:sp>
      <p:pic>
        <p:nvPicPr>
          <p:cNvPr id="66" name="Google Shape;66;p13"/>
          <p:cNvPicPr preferRelativeResize="0"/>
          <p:nvPr/>
        </p:nvPicPr>
        <p:blipFill rotWithShape="1">
          <a:blip r:embed="rId3">
            <a:alphaModFix/>
          </a:blip>
          <a:srcRect b="1987" l="0" r="3975" t="1987"/>
          <a:stretch/>
        </p:blipFill>
        <p:spPr>
          <a:xfrm>
            <a:off x="5143500" y="3032978"/>
            <a:ext cx="3307171" cy="1858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 txBox="1"/>
          <p:nvPr>
            <p:ph type="title"/>
          </p:nvPr>
        </p:nvSpPr>
        <p:spPr>
          <a:xfrm>
            <a:off x="252500" y="197500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FIN.        345.ryc5383@classroom.iesramonycajaltocina.es                </a:t>
            </a:r>
            <a:endParaRPr/>
          </a:p>
        </p:txBody>
      </p:sp>
      <p:pic>
        <p:nvPicPr>
          <p:cNvPr id="147" name="Google Shape;14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96350" y="1277025"/>
            <a:ext cx="4647650" cy="386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277025"/>
            <a:ext cx="4496350" cy="3866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/>
          <p:nvPr>
            <p:ph type="title"/>
          </p:nvPr>
        </p:nvSpPr>
        <p:spPr>
          <a:xfrm>
            <a:off x="1500450" y="2229225"/>
            <a:ext cx="1219800" cy="6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Índice</a:t>
            </a:r>
            <a:endParaRPr/>
          </a:p>
        </p:txBody>
      </p:sp>
      <p:sp>
        <p:nvSpPr>
          <p:cNvPr id="72" name="Google Shape;72;p1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u="sng">
                <a:solidFill>
                  <a:schemeClr val="hlink"/>
                </a:solidFill>
                <a:hlinkClick action="ppaction://hlinksldjump" r:id="rId3"/>
              </a:rPr>
              <a:t>1 - ¿Quien fue?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" u="sng">
                <a:solidFill>
                  <a:schemeClr val="hlink"/>
                </a:solidFill>
                <a:hlinkClick action="ppaction://hlinksldjump" r:id="rId4"/>
              </a:rPr>
              <a:t>2 - Trayectoria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" u="sng">
                <a:solidFill>
                  <a:schemeClr val="hlink"/>
                </a:solidFill>
                <a:hlinkClick action="ppaction://hlinksldjump" r:id="rId5"/>
              </a:rPr>
              <a:t>3 - Trayectoria (Mexico)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" u="sng">
                <a:solidFill>
                  <a:schemeClr val="hlink"/>
                </a:solidFill>
                <a:hlinkClick action="ppaction://hlinksldjump" r:id="rId6"/>
              </a:rPr>
              <a:t>4 - Trayectoria (Viaje a Europa y EE.UU.)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" u="sng">
                <a:solidFill>
                  <a:schemeClr val="hlink"/>
                </a:solidFill>
                <a:hlinkClick action="ppaction://hlinksldjump" r:id="rId7"/>
              </a:rPr>
              <a:t>5 - Trayectoria (Último trayecto)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" u="sng">
                <a:solidFill>
                  <a:schemeClr val="hlink"/>
                </a:solidFill>
                <a:hlinkClick action="ppaction://hlinksldjump" r:id="rId8"/>
              </a:rPr>
              <a:t>6 - Obras recordadas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s" u="sng">
                <a:solidFill>
                  <a:schemeClr val="hlink"/>
                </a:solidFill>
                <a:hlinkClick action="ppaction://hlinksldjump" r:id="rId9"/>
              </a:rPr>
              <a:t>7 - Webgrafía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951825" y="2256150"/>
            <a:ext cx="2362800" cy="63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900"/>
              <a:t>¿Quién fue?</a:t>
            </a:r>
            <a:endParaRPr sz="2900"/>
          </a:p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6725025" y="1898400"/>
            <a:ext cx="18669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s" sz="1600">
                <a:solidFill>
                  <a:srgbClr val="000000"/>
                </a:solidFill>
              </a:rPr>
              <a:t>A la chilena se le recuerda por ser una gran poetisa que ganó el </a:t>
            </a:r>
            <a:r>
              <a:rPr lang="es" sz="1600">
                <a:solidFill>
                  <a:srgbClr val="FF0000"/>
                </a:solidFill>
              </a:rPr>
              <a:t>premio Nobel de literatura</a:t>
            </a:r>
            <a:r>
              <a:rPr lang="es" sz="1600"/>
              <a:t> </a:t>
            </a:r>
            <a:r>
              <a:rPr lang="es" sz="1600">
                <a:solidFill>
                  <a:srgbClr val="000000"/>
                </a:solidFill>
              </a:rPr>
              <a:t>en 1945.</a:t>
            </a:r>
            <a:r>
              <a:rPr lang="es" sz="1600"/>
              <a:t>         </a:t>
            </a:r>
            <a:endParaRPr sz="1600"/>
          </a:p>
        </p:txBody>
      </p:sp>
      <p:pic>
        <p:nvPicPr>
          <p:cNvPr id="79" name="Google Shape;7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90375" y="1669800"/>
            <a:ext cx="1866900" cy="2447925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5"/>
          <p:cNvSpPr txBox="1"/>
          <p:nvPr/>
        </p:nvSpPr>
        <p:spPr>
          <a:xfrm>
            <a:off x="4690375" y="594350"/>
            <a:ext cx="41073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>
                <a:latin typeface="Roboto"/>
                <a:ea typeface="Roboto"/>
                <a:cs typeface="Roboto"/>
                <a:sym typeface="Roboto"/>
              </a:rPr>
              <a:t>Nació en 1889 en Nueva York y murió en 1957. Su nombre real era </a:t>
            </a:r>
            <a:r>
              <a:rPr lang="es" sz="15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Lucila Godoy Alcayaga.</a:t>
            </a:r>
            <a:endParaRPr sz="150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1" name="Google Shape;81;p15">
            <a:hlinkClick action="ppaction://hlinksldjump"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649325" y="4379300"/>
            <a:ext cx="1085850" cy="485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/>
          <p:nvPr>
            <p:ph type="title"/>
          </p:nvPr>
        </p:nvSpPr>
        <p:spPr>
          <a:xfrm>
            <a:off x="0" y="651700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Trayectoria</a:t>
            </a:r>
            <a:endParaRPr/>
          </a:p>
        </p:txBody>
      </p:sp>
      <p:sp>
        <p:nvSpPr>
          <p:cNvPr id="87" name="Google Shape;87;p16"/>
          <p:cNvSpPr/>
          <p:nvPr/>
        </p:nvSpPr>
        <p:spPr>
          <a:xfrm>
            <a:off x="2331700" y="1731750"/>
            <a:ext cx="1851600" cy="480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6"/>
          <p:cNvSpPr/>
          <p:nvPr/>
        </p:nvSpPr>
        <p:spPr>
          <a:xfrm>
            <a:off x="640075" y="1371600"/>
            <a:ext cx="1417200" cy="12003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>
                <a:solidFill>
                  <a:srgbClr val="FFFFFF"/>
                </a:solidFill>
              </a:rPr>
              <a:t>    1904</a:t>
            </a:r>
            <a:endParaRPr sz="1500">
              <a:solidFill>
                <a:srgbClr val="FFFFFF"/>
              </a:solidFill>
            </a:endParaRPr>
          </a:p>
        </p:txBody>
      </p:sp>
      <p:sp>
        <p:nvSpPr>
          <p:cNvPr id="89" name="Google Shape;89;p16"/>
          <p:cNvSpPr/>
          <p:nvPr/>
        </p:nvSpPr>
        <p:spPr>
          <a:xfrm>
            <a:off x="4768550" y="1435800"/>
            <a:ext cx="4077600" cy="983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>
                <a:solidFill>
                  <a:srgbClr val="FFFFFF"/>
                </a:solidFill>
              </a:rPr>
              <a:t>Nombrada </a:t>
            </a:r>
            <a:r>
              <a:rPr lang="es" sz="1500">
                <a:solidFill>
                  <a:srgbClr val="FF0000"/>
                </a:solidFill>
              </a:rPr>
              <a:t>ayudante en la Escuela de La Compañía Baja</a:t>
            </a:r>
            <a:endParaRPr sz="1500">
              <a:solidFill>
                <a:srgbClr val="FF0000"/>
              </a:solidFill>
            </a:endParaRPr>
          </a:p>
        </p:txBody>
      </p:sp>
      <p:sp>
        <p:nvSpPr>
          <p:cNvPr id="90" name="Google Shape;90;p16"/>
          <p:cNvSpPr/>
          <p:nvPr/>
        </p:nvSpPr>
        <p:spPr>
          <a:xfrm>
            <a:off x="640075" y="3223250"/>
            <a:ext cx="1417200" cy="13029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FFFFFF"/>
                </a:solidFill>
              </a:rPr>
              <a:t>    1908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1" name="Google Shape;91;p16"/>
          <p:cNvSpPr/>
          <p:nvPr/>
        </p:nvSpPr>
        <p:spPr>
          <a:xfrm rot="-1289383">
            <a:off x="2504972" y="2595782"/>
            <a:ext cx="2027656" cy="617148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6"/>
          <p:cNvSpPr/>
          <p:nvPr/>
        </p:nvSpPr>
        <p:spPr>
          <a:xfrm>
            <a:off x="2462350" y="3562850"/>
            <a:ext cx="1851600" cy="623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6"/>
          <p:cNvSpPr/>
          <p:nvPr/>
        </p:nvSpPr>
        <p:spPr>
          <a:xfrm>
            <a:off x="4780100" y="3383150"/>
            <a:ext cx="4054500" cy="983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>
                <a:solidFill>
                  <a:srgbClr val="FFFFFF"/>
                </a:solidFill>
              </a:rPr>
              <a:t>Desempeñó como </a:t>
            </a:r>
            <a:r>
              <a:rPr lang="es" sz="1500">
                <a:solidFill>
                  <a:srgbClr val="FF0000"/>
                </a:solidFill>
              </a:rPr>
              <a:t>maestra en la localidad</a:t>
            </a:r>
            <a:r>
              <a:rPr lang="es" sz="1500">
                <a:solidFill>
                  <a:srgbClr val="FFFFFF"/>
                </a:solidFill>
              </a:rPr>
              <a:t> de La Cantera</a:t>
            </a:r>
            <a:endParaRPr sz="1500">
              <a:solidFill>
                <a:srgbClr val="FFFFFF"/>
              </a:solidFill>
            </a:endParaRPr>
          </a:p>
        </p:txBody>
      </p:sp>
      <p:pic>
        <p:nvPicPr>
          <p:cNvPr id="94" name="Google Shape;94;p16">
            <a:hlinkClick action="ppaction://hlinksldjump"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19550" y="4526150"/>
            <a:ext cx="775423" cy="34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7"/>
          <p:cNvSpPr txBox="1"/>
          <p:nvPr>
            <p:ph type="title"/>
          </p:nvPr>
        </p:nvSpPr>
        <p:spPr>
          <a:xfrm>
            <a:off x="0" y="6566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Trayectoria</a:t>
            </a:r>
            <a:endParaRPr/>
          </a:p>
        </p:txBody>
      </p:sp>
      <p:sp>
        <p:nvSpPr>
          <p:cNvPr id="100" name="Google Shape;100;p17"/>
          <p:cNvSpPr/>
          <p:nvPr/>
        </p:nvSpPr>
        <p:spPr>
          <a:xfrm>
            <a:off x="6912275" y="392025"/>
            <a:ext cx="1176600" cy="732600"/>
          </a:xfrm>
          <a:prstGeom prst="wedgeEllipse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FFFFFF"/>
                </a:solidFill>
              </a:rPr>
              <a:t>En México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01" name="Google Shape;101;p17"/>
          <p:cNvSpPr/>
          <p:nvPr/>
        </p:nvSpPr>
        <p:spPr>
          <a:xfrm>
            <a:off x="2383225" y="2383100"/>
            <a:ext cx="1857600" cy="13395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FF0000"/>
                </a:solidFill>
              </a:rPr>
              <a:t>Fundación de escuela</a:t>
            </a:r>
            <a:r>
              <a:rPr lang="es">
                <a:solidFill>
                  <a:srgbClr val="FFFFFF"/>
                </a:solidFill>
              </a:rPr>
              <a:t> a su nombre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02" name="Google Shape;102;p17"/>
          <p:cNvSpPr/>
          <p:nvPr/>
        </p:nvSpPr>
        <p:spPr>
          <a:xfrm>
            <a:off x="0" y="2723450"/>
            <a:ext cx="2331600" cy="6588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FFFFFF"/>
                </a:solidFill>
              </a:rPr>
              <a:t>                        </a:t>
            </a:r>
            <a:r>
              <a:rPr lang="es">
                <a:solidFill>
                  <a:srgbClr val="FFFFFF"/>
                </a:solidFill>
              </a:rPr>
              <a:t>1923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03" name="Google Shape;103;p17"/>
          <p:cNvSpPr/>
          <p:nvPr/>
        </p:nvSpPr>
        <p:spPr>
          <a:xfrm>
            <a:off x="4292350" y="2741000"/>
            <a:ext cx="2383200" cy="623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                                 </a:t>
            </a:r>
            <a:r>
              <a:rPr lang="es">
                <a:solidFill>
                  <a:srgbClr val="FFFFFF"/>
                </a:solidFill>
              </a:rPr>
              <a:t>1924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04" name="Google Shape;104;p17"/>
          <p:cNvSpPr/>
          <p:nvPr/>
        </p:nvSpPr>
        <p:spPr>
          <a:xfrm>
            <a:off x="6727075" y="2275700"/>
            <a:ext cx="2264700" cy="15543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FFFFFF"/>
                </a:solidFill>
              </a:rPr>
              <a:t>Preparó textos didácticos como </a:t>
            </a:r>
            <a:r>
              <a:rPr lang="es">
                <a:solidFill>
                  <a:srgbClr val="FF0000"/>
                </a:solidFill>
              </a:rPr>
              <a:t>“Lecturas para Mujeres.”</a:t>
            </a:r>
            <a:endParaRPr>
              <a:solidFill>
                <a:srgbClr val="FF0000"/>
              </a:solidFill>
            </a:endParaRPr>
          </a:p>
        </p:txBody>
      </p:sp>
      <p:pic>
        <p:nvPicPr>
          <p:cNvPr id="105" name="Google Shape;105;p17">
            <a:hlinkClick action="ppaction://hlinksldjump"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64125" y="4411625"/>
            <a:ext cx="1085850" cy="485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8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Trayectoria</a:t>
            </a:r>
            <a:endParaRPr/>
          </a:p>
        </p:txBody>
      </p:sp>
      <p:sp>
        <p:nvSpPr>
          <p:cNvPr id="111" name="Google Shape;111;p18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00"/>
                </a:solidFill>
              </a:rPr>
              <a:t>-1926: </a:t>
            </a:r>
            <a:r>
              <a:rPr lang="es">
                <a:solidFill>
                  <a:srgbClr val="FF0000"/>
                </a:solidFill>
              </a:rPr>
              <a:t>Nombrada secretaria</a:t>
            </a:r>
            <a:r>
              <a:rPr lang="es">
                <a:solidFill>
                  <a:srgbClr val="000000"/>
                </a:solidFill>
              </a:rPr>
              <a:t> del Instituto de</a:t>
            </a:r>
            <a:r>
              <a:rPr lang="es">
                <a:solidFill>
                  <a:srgbClr val="000000"/>
                </a:solidFill>
              </a:rPr>
              <a:t> </a:t>
            </a:r>
            <a:r>
              <a:rPr lang="es">
                <a:solidFill>
                  <a:srgbClr val="000000"/>
                </a:solidFill>
              </a:rPr>
              <a:t>Cooperación Intelectual de la Sociedad de Naciones.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">
                <a:solidFill>
                  <a:srgbClr val="000000"/>
                </a:solidFill>
              </a:rPr>
              <a:t>-1930:</a:t>
            </a:r>
            <a:r>
              <a:rPr lang="es"/>
              <a:t> </a:t>
            </a:r>
            <a:r>
              <a:rPr lang="es" sz="1150">
                <a:solidFill>
                  <a:srgbClr val="FF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Representó a Chile en un congreso universitario en Madrid</a:t>
            </a:r>
            <a:r>
              <a:rPr lang="es" sz="11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y pronunció en Estados Unidos una serie de conferencias sobre el desarrollo cultural estadounidense.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12" name="Google Shape;112;p18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Viaje a Europa y Estados Unidos</a:t>
            </a:r>
            <a:endParaRPr/>
          </a:p>
        </p:txBody>
      </p:sp>
      <p:pic>
        <p:nvPicPr>
          <p:cNvPr id="113" name="Google Shape;11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875" y="1308500"/>
            <a:ext cx="2234300" cy="1185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70223" y="3431973"/>
            <a:ext cx="2171600" cy="144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8">
            <a:hlinkClick action="ppaction://hlinksldjump"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973175" y="4391300"/>
            <a:ext cx="1085850" cy="485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/>
          <p:nvPr>
            <p:ph type="title"/>
          </p:nvPr>
        </p:nvSpPr>
        <p:spPr>
          <a:xfrm>
            <a:off x="0" y="656350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Trayectoria</a:t>
            </a:r>
            <a:endParaRPr/>
          </a:p>
        </p:txBody>
      </p:sp>
      <p:sp>
        <p:nvSpPr>
          <p:cNvPr id="121" name="Google Shape;121;p19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00"/>
                </a:solidFill>
              </a:rPr>
              <a:t>-1945: </a:t>
            </a:r>
            <a:r>
              <a:rPr lang="es" sz="11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Gabriela Mistral recibió el </a:t>
            </a:r>
            <a:r>
              <a:rPr lang="es" sz="1150">
                <a:solidFill>
                  <a:srgbClr val="FF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Premio Nobel de Literatura</a:t>
            </a:r>
            <a:r>
              <a:rPr lang="es" sz="11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, siendo la </a:t>
            </a:r>
            <a:r>
              <a:rPr lang="es" sz="1150">
                <a:solidFill>
                  <a:srgbClr val="FF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primera concesión</a:t>
            </a:r>
            <a:r>
              <a:rPr lang="es" sz="11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a una escritora en </a:t>
            </a:r>
            <a:r>
              <a:rPr lang="es" sz="1150">
                <a:solidFill>
                  <a:srgbClr val="FF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lengua española</a:t>
            </a:r>
            <a:r>
              <a:rPr lang="es" sz="11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.</a:t>
            </a:r>
            <a:endParaRPr sz="1150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FF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FF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FF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s" sz="11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-1951:</a:t>
            </a:r>
            <a:r>
              <a:rPr lang="es" sz="1150">
                <a:solidFill>
                  <a:srgbClr val="FF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Premio Nacional de Literatura de Chile</a:t>
            </a:r>
            <a:r>
              <a:rPr lang="es" sz="11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.</a:t>
            </a:r>
            <a:endParaRPr sz="1150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2" name="Google Shape;122;p19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s" sz="11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Siguió su carrera diplomática y con ella sus numerosos viajes hasta </a:t>
            </a:r>
            <a:r>
              <a:rPr lang="es" sz="1150">
                <a:solidFill>
                  <a:srgbClr val="FF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su fallecimiento en Nueva York, en 1957</a:t>
            </a:r>
            <a:r>
              <a:rPr lang="es" sz="1150">
                <a:solidFill>
                  <a:srgbClr val="00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.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23" name="Google Shape;123;p19"/>
          <p:cNvSpPr/>
          <p:nvPr/>
        </p:nvSpPr>
        <p:spPr>
          <a:xfrm>
            <a:off x="7241100" y="273850"/>
            <a:ext cx="1591200" cy="688200"/>
          </a:xfrm>
          <a:prstGeom prst="wedgeEllipse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FFFFFF"/>
                </a:solidFill>
              </a:rPr>
              <a:t>Último trayecto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124" name="Google Shape;12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5675" y="2292274"/>
            <a:ext cx="1323500" cy="877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5675" y="3689100"/>
            <a:ext cx="1323500" cy="11580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137813" y="2292278"/>
            <a:ext cx="3389075" cy="210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9">
            <a:hlinkClick action="ppaction://hlinksldjump" r:id="rId6"/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997175" y="4495600"/>
            <a:ext cx="785818" cy="35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Obras recordadas</a:t>
            </a:r>
            <a:endParaRPr/>
          </a:p>
        </p:txBody>
      </p:sp>
      <p:sp>
        <p:nvSpPr>
          <p:cNvPr id="133" name="Google Shape;133;p20"/>
          <p:cNvSpPr txBox="1"/>
          <p:nvPr/>
        </p:nvSpPr>
        <p:spPr>
          <a:xfrm>
            <a:off x="311725" y="1628175"/>
            <a:ext cx="4787400" cy="17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100">
                <a:solidFill>
                  <a:srgbClr val="202124"/>
                </a:solidFill>
                <a:highlight>
                  <a:srgbClr val="FFFFFF"/>
                </a:highlight>
              </a:rPr>
              <a:t>Sus textos más conocidos son:</a:t>
            </a:r>
            <a:endParaRPr sz="11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100">
                <a:solidFill>
                  <a:srgbClr val="202124"/>
                </a:solidFill>
                <a:highlight>
                  <a:srgbClr val="FFFFFF"/>
                </a:highlight>
              </a:rPr>
              <a:t>-</a:t>
            </a:r>
            <a:r>
              <a:rPr lang="es" sz="1100">
                <a:solidFill>
                  <a:srgbClr val="FF0000"/>
                </a:solidFill>
                <a:highlight>
                  <a:srgbClr val="FFFFFF"/>
                </a:highlight>
              </a:rPr>
              <a:t>Desolación </a:t>
            </a:r>
            <a:r>
              <a:rPr lang="es" sz="1100">
                <a:solidFill>
                  <a:srgbClr val="202124"/>
                </a:solidFill>
                <a:highlight>
                  <a:srgbClr val="FFFFFF"/>
                </a:highlight>
              </a:rPr>
              <a:t>(Nueva York, 1922)</a:t>
            </a:r>
            <a:endParaRPr sz="11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100">
                <a:solidFill>
                  <a:srgbClr val="202124"/>
                </a:solidFill>
                <a:highlight>
                  <a:srgbClr val="FFFFFF"/>
                </a:highlight>
              </a:rPr>
              <a:t>-</a:t>
            </a:r>
            <a:r>
              <a:rPr lang="es" sz="1100">
                <a:solidFill>
                  <a:srgbClr val="FF0000"/>
                </a:solidFill>
                <a:highlight>
                  <a:srgbClr val="FFFFFF"/>
                </a:highlight>
              </a:rPr>
              <a:t>Ternura</a:t>
            </a:r>
            <a:r>
              <a:rPr lang="es" sz="1100">
                <a:solidFill>
                  <a:srgbClr val="202124"/>
                </a:solidFill>
                <a:highlight>
                  <a:srgbClr val="FFFFFF"/>
                </a:highlight>
              </a:rPr>
              <a:t> (Madrid, 1924)</a:t>
            </a:r>
            <a:endParaRPr sz="11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100">
                <a:solidFill>
                  <a:srgbClr val="202124"/>
                </a:solidFill>
                <a:highlight>
                  <a:srgbClr val="FFFFFF"/>
                </a:highlight>
              </a:rPr>
              <a:t>-</a:t>
            </a:r>
            <a:r>
              <a:rPr lang="es" sz="1100">
                <a:solidFill>
                  <a:srgbClr val="FF0000"/>
                </a:solidFill>
                <a:highlight>
                  <a:srgbClr val="FFFFFF"/>
                </a:highlight>
              </a:rPr>
              <a:t>Tala</a:t>
            </a:r>
            <a:r>
              <a:rPr lang="es" sz="1100">
                <a:solidFill>
                  <a:srgbClr val="202124"/>
                </a:solidFill>
                <a:highlight>
                  <a:srgbClr val="FFFFFF"/>
                </a:highlight>
              </a:rPr>
              <a:t> (Buenos Aires, 1938)</a:t>
            </a:r>
            <a:endParaRPr sz="11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s" sz="1100">
                <a:solidFill>
                  <a:srgbClr val="202124"/>
                </a:solidFill>
                <a:highlight>
                  <a:srgbClr val="FFFFFF"/>
                </a:highlight>
              </a:rPr>
              <a:t>-</a:t>
            </a:r>
            <a:r>
              <a:rPr lang="es" sz="1100">
                <a:solidFill>
                  <a:srgbClr val="FF0000"/>
                </a:solidFill>
                <a:highlight>
                  <a:srgbClr val="FFFFFF"/>
                </a:highlight>
              </a:rPr>
              <a:t>Lagar </a:t>
            </a:r>
            <a:r>
              <a:rPr lang="es" sz="1100">
                <a:solidFill>
                  <a:srgbClr val="202124"/>
                </a:solidFill>
                <a:highlight>
                  <a:srgbClr val="FFFFFF"/>
                </a:highlight>
              </a:rPr>
              <a:t>(Santiago de Chile, 1954).</a:t>
            </a:r>
            <a:endParaRPr sz="1100">
              <a:solidFill>
                <a:srgbClr val="202124"/>
              </a:solidFill>
              <a:highlight>
                <a:srgbClr val="FFFFFF"/>
              </a:highlight>
            </a:endParaRPr>
          </a:p>
        </p:txBody>
      </p:sp>
      <p:pic>
        <p:nvPicPr>
          <p:cNvPr id="134" name="Google Shape;134;p20">
            <a:hlinkClick action="ppaction://hlinksldjump"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60550" y="4363125"/>
            <a:ext cx="1085850" cy="485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Webgrafía</a:t>
            </a:r>
            <a:endParaRPr/>
          </a:p>
        </p:txBody>
      </p:sp>
      <p:sp>
        <p:nvSpPr>
          <p:cNvPr id="140" name="Google Shape;140;p21"/>
          <p:cNvSpPr txBox="1"/>
          <p:nvPr/>
        </p:nvSpPr>
        <p:spPr>
          <a:xfrm>
            <a:off x="311725" y="1539350"/>
            <a:ext cx="4017600" cy="144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100" u="sng">
                <a:solidFill>
                  <a:schemeClr val="hlink"/>
                </a:solidFill>
                <a:highlight>
                  <a:srgbClr val="FFFFFF"/>
                </a:highlight>
                <a:hlinkClick r:id="rId3"/>
              </a:rPr>
              <a:t>https://www.biografiasyvidas.com/biografia/m/mistral.htm</a:t>
            </a:r>
            <a:endParaRPr sz="1100" u="sng">
              <a:solidFill>
                <a:schemeClr val="hlink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100" u="sng">
                <a:solidFill>
                  <a:schemeClr val="hlink"/>
                </a:solidFill>
                <a:highlight>
                  <a:srgbClr val="FFFFFF"/>
                </a:highlight>
                <a:hlinkClick r:id="rId4"/>
              </a:rPr>
              <a:t>https://es.wikipedia.org/wiki/Gabriela_Mistral</a:t>
            </a:r>
            <a:endParaRPr sz="1100" u="sng">
              <a:solidFill>
                <a:schemeClr val="hlink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s" sz="1100" u="sng">
                <a:solidFill>
                  <a:schemeClr val="hlink"/>
                </a:solidFill>
                <a:highlight>
                  <a:srgbClr val="FFFFFF"/>
                </a:highlight>
                <a:hlinkClick r:id="rId5"/>
              </a:rPr>
              <a:t>http://dialogo.ugr.es/contenidos/nobel/nb-mistral.htm#:~:text=Sus%20textos%20m%C3%A1s%20conocidos%20son,Santiago%20de%20Chile%2C%201954</a:t>
            </a:r>
            <a:r>
              <a:rPr lang="es" sz="1100">
                <a:solidFill>
                  <a:srgbClr val="202124"/>
                </a:solidFill>
                <a:highlight>
                  <a:srgbClr val="FFFFFF"/>
                </a:highlight>
              </a:rPr>
              <a:t>).</a:t>
            </a:r>
            <a:endParaRPr sz="1100">
              <a:solidFill>
                <a:srgbClr val="202124"/>
              </a:solidFill>
              <a:highlight>
                <a:srgbClr val="FFFFFF"/>
              </a:highlight>
            </a:endParaRPr>
          </a:p>
        </p:txBody>
      </p:sp>
      <p:pic>
        <p:nvPicPr>
          <p:cNvPr id="141" name="Google Shape;141;p21">
            <a:hlinkClick action="ppaction://hlinksldjump" r:id="rId6"/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686350" y="4331275"/>
            <a:ext cx="1085850" cy="485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672550</vt:lpwstr>
  </property>
  <property fmtid="{D5CDD505-2E9C-101B-9397-08002B2CF9AE}" name="NXPowerLiteSettings" pid="3">
    <vt:lpwstr>C700052003A000</vt:lpwstr>
  </property>
  <property fmtid="{D5CDD505-2E9C-101B-9397-08002B2CF9AE}" name="NXPowerLiteVersion" pid="4">
    <vt:lpwstr>D9.0.4</vt:lpwstr>
  </property>
</Properties>
</file>