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ca18ff6987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ca18ff6987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c804dfb2ac_5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c804dfb2ac_5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a18ff6987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a18ff6987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a18ff6987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a18ff6987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a18ff6987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a18ff6987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a18ff6987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ca18ff6987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ca18ff6987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ca18ff6987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ca18ff6987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ca18ff6987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ca18ff6987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ca18ff6987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ca18ff6987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ca18ff6987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5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elmundoentrenosotras.com/lubna-cordoba-esclava-responsable-la-biblioteca-real-secretaria-del-califa/" TargetMode="External"/><Relationship Id="rId4" Type="http://schemas.openxmlformats.org/officeDocument/2006/relationships/hyperlink" Target="https://www.bing.com/search?q=lubna+de+c%C3%B3rdoba&amp;cvid=d0f26ef478ca4412b579ca3c1886d816&amp;aqs=edge.0.69i59j69i57j69i60l3j0l2.4031j0j1&amp;pglt=43&amp;FORM=ANNTA1&amp;PC=U531" TargetMode="External"/><Relationship Id="rId5" Type="http://schemas.openxmlformats.org/officeDocument/2006/relationships/hyperlink" Target="https://libreando.club/lubna-de-cordoba/" TargetMode="External"/><Relationship Id="rId6" Type="http://schemas.openxmlformats.org/officeDocument/2006/relationships/hyperlink" Target="https://es.wikipedia.org/wiki/Lubna_de_C%C3%B3rdoba" TargetMode="External"/></Relationships>
</file>

<file path=ppt/slides/_rels/slide1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Relationship Id="rId3" Target="mailto:306ryc667@classroom.iesramonycajaltocina.es" TargetMode="External" Type="http://schemas.openxmlformats.org/officeDocument/2006/relationships/hyperlink"/><Relationship Id="rId4" Target="../media/image3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10" Type="http://schemas.openxmlformats.org/officeDocument/2006/relationships/slide" Target="/ppt/slides/slide10.xml"/><Relationship Id="rId9" Type="http://schemas.openxmlformats.org/officeDocument/2006/relationships/slide" Target="/ppt/slides/slide9.xml"/><Relationship Id="rId5" Type="http://schemas.openxmlformats.org/officeDocument/2006/relationships/slide" Target="/ppt/slides/slide5.xml"/><Relationship Id="rId6" Type="http://schemas.openxmlformats.org/officeDocument/2006/relationships/slide" Target="/ppt/slides/slide6.xml"/><Relationship Id="rId7" Type="http://schemas.openxmlformats.org/officeDocument/2006/relationships/slide" Target="/ppt/slides/slide7.xml"/><Relationship Id="rId8" Type="http://schemas.openxmlformats.org/officeDocument/2006/relationships/slide" Target="/ppt/slides/slide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4725" y="1297625"/>
            <a:ext cx="4862700" cy="340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u="sng"/>
              <a:t>LUBNA DE </a:t>
            </a:r>
            <a:r>
              <a:rPr i="1" lang="es" u="sng"/>
              <a:t>CÓRDOBA</a:t>
            </a:r>
            <a:endParaRPr i="1" u="sn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/>
          <p:nvPr>
            <p:ph type="ctrTitle"/>
          </p:nvPr>
        </p:nvSpPr>
        <p:spPr>
          <a:xfrm>
            <a:off x="3604550" y="5337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Webgrafía</a:t>
            </a:r>
            <a:endParaRPr/>
          </a:p>
        </p:txBody>
      </p:sp>
      <p:sp>
        <p:nvSpPr>
          <p:cNvPr id="190" name="Google Shape;190;p22"/>
          <p:cNvSpPr txBox="1"/>
          <p:nvPr>
            <p:ph idx="1" type="subTitle"/>
          </p:nvPr>
        </p:nvSpPr>
        <p:spPr>
          <a:xfrm>
            <a:off x="3902425" y="1648500"/>
            <a:ext cx="3470700" cy="20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*</a:t>
            </a:r>
            <a:r>
              <a:rPr lang="es" u="sng">
                <a:solidFill>
                  <a:schemeClr val="hlink"/>
                </a:solidFill>
                <a:hlinkClick r:id="rId3"/>
              </a:rPr>
              <a:t>https://elmundoentrenosotras.com/lubna-cordoba-esclava-responsable-la-biblioteca-real-secretaria-del-califa/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*</a:t>
            </a:r>
            <a:r>
              <a:rPr lang="es" u="sng">
                <a:solidFill>
                  <a:schemeClr val="hlink"/>
                </a:solidFill>
                <a:hlinkClick r:id="rId4"/>
              </a:rPr>
              <a:t>https://www.bing.com/search?q=lubna+de+c%C3%B3rdoba&amp;cvid=d0f26ef478ca4412b579ca3c1886d816&amp;aqs=edge.0.69i59j69i57j69i60l3j0l2.4031j0j1&amp;pglt=43&amp;FORM=ANNTA1&amp;PC=U531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*</a:t>
            </a:r>
            <a:r>
              <a:rPr lang="es" u="sng">
                <a:solidFill>
                  <a:schemeClr val="hlink"/>
                </a:solidFill>
                <a:hlinkClick r:id="rId5"/>
              </a:rPr>
              <a:t>https://libreando.club/lubna-de-cordoba/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*</a:t>
            </a:r>
            <a:r>
              <a:rPr lang="es" u="sng">
                <a:solidFill>
                  <a:schemeClr val="hlink"/>
                </a:solidFill>
                <a:hlinkClick r:id="rId6"/>
              </a:rPr>
              <a:t>https://es.wikipedia.org/wiki/Lubna_de_C%C3%B3rdoba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/>
          <p:nvPr>
            <p:ph type="ctrTitle"/>
          </p:nvPr>
        </p:nvSpPr>
        <p:spPr>
          <a:xfrm>
            <a:off x="3537150" y="7022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5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2650" u="sng"/>
              <a:t>CONTRAPORTADA</a:t>
            </a:r>
            <a:endParaRPr i="1" sz="265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/>
              <a:t>-</a:t>
            </a:r>
            <a:r>
              <a:rPr lang="es" sz="1400" u="sng">
                <a:solidFill>
                  <a:schemeClr val="hlink"/>
                </a:solidFill>
                <a:hlinkClick r:id="rId3"/>
              </a:rPr>
              <a:t>306ryc667@classroom.iesramonycajaltocina.es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96" name="Google Shape;19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1050" y="2173825"/>
            <a:ext cx="2666125" cy="257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ctrTitle"/>
          </p:nvPr>
        </p:nvSpPr>
        <p:spPr>
          <a:xfrm>
            <a:off x="2144225" y="19667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2400" u="sng"/>
              <a:t>ÍNDICE:</a:t>
            </a:r>
            <a:endParaRPr i="1" sz="2400" u="sng"/>
          </a:p>
        </p:txBody>
      </p:sp>
      <p:sp>
        <p:nvSpPr>
          <p:cNvPr id="141" name="Google Shape;141;p14"/>
          <p:cNvSpPr txBox="1"/>
          <p:nvPr>
            <p:ph idx="1" type="subTitle"/>
          </p:nvPr>
        </p:nvSpPr>
        <p:spPr>
          <a:xfrm>
            <a:off x="3085200" y="1107075"/>
            <a:ext cx="5343000" cy="33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3"/>
              </a:rPr>
              <a:t>Diapositiva 3: BIBLIOGRAFÍA: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4"/>
              </a:rPr>
              <a:t>Diapositiva 4: Impulsora biblioteca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5"/>
              </a:rPr>
              <a:t>Diapositiva 5: Ocupación y Área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6"/>
              </a:rPr>
              <a:t>Diapositiva 6: Curiosidades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7"/>
              </a:rPr>
              <a:t>Diapositiva 7: Curiosidades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8"/>
              </a:rPr>
              <a:t>Diapositiva 8: Curiosidades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9"/>
              </a:rPr>
              <a:t>Diapositiva 9: Curiosidades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10"/>
              </a:rPr>
              <a:t>Diapositiva 10: Webgrafía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u="sng">
                <a:solidFill>
                  <a:schemeClr val="hlink"/>
                </a:solidFill>
                <a:hlinkClick action="ppaction://hlinkshowjump?jump=lastslide"/>
              </a:rPr>
              <a:t>Diapositiva 11:  Contraportada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ctrTitle"/>
          </p:nvPr>
        </p:nvSpPr>
        <p:spPr>
          <a:xfrm>
            <a:off x="3042875" y="275325"/>
            <a:ext cx="5017500" cy="111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2400" u="sng"/>
              <a:t>BIBLIOGRAFÍA</a:t>
            </a:r>
            <a:r>
              <a:rPr i="1" lang="es" u="sng"/>
              <a:t>:</a:t>
            </a:r>
            <a:endParaRPr i="1" u="sng"/>
          </a:p>
        </p:txBody>
      </p:sp>
      <p:sp>
        <p:nvSpPr>
          <p:cNvPr id="147" name="Google Shape;147;p15"/>
          <p:cNvSpPr txBox="1"/>
          <p:nvPr>
            <p:ph idx="1" type="subTitle"/>
          </p:nvPr>
        </p:nvSpPr>
        <p:spPr>
          <a:xfrm>
            <a:off x="3713475" y="1454875"/>
            <a:ext cx="3470700" cy="24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Esta escritora española se crió entre los muros del palacio del sultán </a:t>
            </a:r>
            <a:r>
              <a:rPr lang="es"/>
              <a:t>Abderramán</a:t>
            </a:r>
            <a:r>
              <a:rPr lang="es"/>
              <a:t> III, en Medina Azahara.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 </a:t>
            </a:r>
            <a:r>
              <a:rPr lang="es"/>
              <a:t>historiografía</a:t>
            </a:r>
            <a:r>
              <a:rPr lang="es"/>
              <a:t> arabe afirma que Lubna trabajó </a:t>
            </a:r>
            <a:r>
              <a:rPr lang="es"/>
              <a:t>también</a:t>
            </a:r>
            <a:r>
              <a:rPr lang="es"/>
              <a:t> como </a:t>
            </a:r>
            <a:r>
              <a:rPr lang="es">
                <a:solidFill>
                  <a:srgbClr val="FF0000"/>
                </a:solidFill>
              </a:rPr>
              <a:t>traductora</a:t>
            </a:r>
            <a:r>
              <a:rPr lang="es"/>
              <a:t>, </a:t>
            </a:r>
            <a:r>
              <a:rPr lang="es">
                <a:solidFill>
                  <a:srgbClr val="FF0000"/>
                </a:solidFill>
              </a:rPr>
              <a:t>escribiente</a:t>
            </a:r>
            <a:r>
              <a:rPr lang="es"/>
              <a:t>, </a:t>
            </a:r>
            <a:r>
              <a:rPr lang="es">
                <a:solidFill>
                  <a:srgbClr val="FF0000"/>
                </a:solidFill>
              </a:rPr>
              <a:t>experta en </a:t>
            </a:r>
            <a:r>
              <a:rPr lang="es">
                <a:solidFill>
                  <a:srgbClr val="FF0000"/>
                </a:solidFill>
              </a:rPr>
              <a:t>adquisiciones</a:t>
            </a:r>
            <a:r>
              <a:rPr lang="es"/>
              <a:t> para la para la biblioteca real y </a:t>
            </a:r>
            <a:r>
              <a:rPr lang="es"/>
              <a:t>matemática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idx="1" type="subTitle"/>
          </p:nvPr>
        </p:nvSpPr>
        <p:spPr>
          <a:xfrm>
            <a:off x="3896925" y="522500"/>
            <a:ext cx="3590700" cy="9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Lubna junto al judío Hasday ibn </a:t>
            </a:r>
            <a:r>
              <a:rPr lang="es"/>
              <a:t>Shaprut</a:t>
            </a:r>
            <a:r>
              <a:rPr lang="es"/>
              <a:t>, fue la </a:t>
            </a:r>
            <a:r>
              <a:rPr lang="es">
                <a:solidFill>
                  <a:srgbClr val="FF0000"/>
                </a:solidFill>
              </a:rPr>
              <a:t>impulsora de la </a:t>
            </a:r>
            <a:r>
              <a:rPr lang="es">
                <a:solidFill>
                  <a:srgbClr val="FF0000"/>
                </a:solidFill>
              </a:rPr>
              <a:t>creación</a:t>
            </a:r>
            <a:r>
              <a:rPr lang="es">
                <a:solidFill>
                  <a:srgbClr val="FF0000"/>
                </a:solidFill>
              </a:rPr>
              <a:t> de la famosa biblioteca de Medina Azahara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153" name="Google Shape;1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1175" y="1679575"/>
            <a:ext cx="4567203" cy="312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ctrTitle"/>
          </p:nvPr>
        </p:nvSpPr>
        <p:spPr>
          <a:xfrm>
            <a:off x="3357425" y="29777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2400" u="sng"/>
              <a:t>Ocupación y </a:t>
            </a:r>
            <a:r>
              <a:rPr i="1" lang="es" sz="2400" u="sng"/>
              <a:t>Área</a:t>
            </a:r>
            <a:endParaRPr i="1" sz="2400" u="sng"/>
          </a:p>
        </p:txBody>
      </p:sp>
      <p:sp>
        <p:nvSpPr>
          <p:cNvPr id="159" name="Google Shape;159;p17"/>
          <p:cNvSpPr/>
          <p:nvPr/>
        </p:nvSpPr>
        <p:spPr>
          <a:xfrm rot="2028753">
            <a:off x="3445266" y="916215"/>
            <a:ext cx="583851" cy="1505931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7"/>
          <p:cNvSpPr txBox="1"/>
          <p:nvPr/>
        </p:nvSpPr>
        <p:spPr>
          <a:xfrm>
            <a:off x="2281925" y="2457275"/>
            <a:ext cx="1323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*intelectual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*escriba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*bibliotecaria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*</a:t>
            </a:r>
            <a:r>
              <a:rPr lang="es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matemática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1" name="Google Shape;161;p17"/>
          <p:cNvSpPr/>
          <p:nvPr/>
        </p:nvSpPr>
        <p:spPr>
          <a:xfrm rot="-1442756">
            <a:off x="5548346" y="936779"/>
            <a:ext cx="564706" cy="136548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7"/>
          <p:cNvSpPr txBox="1"/>
          <p:nvPr/>
        </p:nvSpPr>
        <p:spPr>
          <a:xfrm>
            <a:off x="5617525" y="2462100"/>
            <a:ext cx="1072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*esclavo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*poeta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*profesor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>
            <p:ph type="ctrTitle"/>
          </p:nvPr>
        </p:nvSpPr>
        <p:spPr>
          <a:xfrm>
            <a:off x="3537150" y="1578400"/>
            <a:ext cx="5017500" cy="27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Lubna deseó aprovechar sus habilidades 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numéricas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 para 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enseñarle 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matemáticas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a los 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jóvenes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sin recursos de 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Córdoba 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lo cual fue un fuerte impacto para la sociedad de aquella época 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Su destacada inteligencia fue el precio de su 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liberación como esclava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, transformándose en la secretaria del gobernador Alhaken II.</a:t>
            </a:r>
            <a:endParaRPr sz="1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8" name="Google Shape;168;p18"/>
          <p:cNvSpPr txBox="1"/>
          <p:nvPr/>
        </p:nvSpPr>
        <p:spPr>
          <a:xfrm>
            <a:off x="4421850" y="742875"/>
            <a:ext cx="273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2400" u="sng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CURIOSIDADES:</a:t>
            </a:r>
            <a:endParaRPr i="1" sz="2400" u="sng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type="ctrTitle"/>
          </p:nvPr>
        </p:nvSpPr>
        <p:spPr>
          <a:xfrm>
            <a:off x="3410675" y="886075"/>
            <a:ext cx="5017500" cy="251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Su 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pasión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 por la literatura era tan amplia que no solo se limitó a 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trabajar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 en sus propias obras 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poéticas, sino que también dedicó su vida a la 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traducción de las piezas literarias de otros artistas</a:t>
            </a:r>
            <a:endParaRPr sz="140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En el proceso de traducción, Lubna 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añadía opiniones y narraciones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 de los relatos, lo cual era apreciado por los fieles lectores</a:t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74" name="Google Shape;17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7875" y="2848425"/>
            <a:ext cx="24003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/>
          <p:nvPr>
            <p:ph type="ctrTitle"/>
          </p:nvPr>
        </p:nvSpPr>
        <p:spPr>
          <a:xfrm>
            <a:off x="3537150" y="1578400"/>
            <a:ext cx="5017500" cy="21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El historiador Ibn Bashkvl escribió:</a:t>
            </a:r>
            <a:r>
              <a:rPr i="1" lang="es" sz="1400">
                <a:latin typeface="Lato"/>
                <a:ea typeface="Lato"/>
                <a:cs typeface="Lato"/>
                <a:sym typeface="Lato"/>
              </a:rPr>
              <a:t> </a:t>
            </a:r>
            <a:r>
              <a:rPr i="1"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“Lubna dominó la escritura y la ciencia de la </a:t>
            </a:r>
            <a:r>
              <a:rPr i="1"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poesía</a:t>
            </a:r>
            <a:r>
              <a:rPr i="1"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, y su conocimiento de las </a:t>
            </a:r>
            <a:r>
              <a:rPr i="1"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matemáticas</a:t>
            </a:r>
            <a:r>
              <a:rPr i="1"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i="1"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fue</a:t>
            </a:r>
            <a:r>
              <a:rPr i="1"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amplio y grande; ha dominado muchas otras ciencias y no había nadie </a:t>
            </a:r>
            <a:r>
              <a:rPr i="1"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más</a:t>
            </a:r>
            <a:r>
              <a:rPr i="1"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noble que ella en el palacio de Omeya”.</a:t>
            </a:r>
            <a:endParaRPr i="1" sz="140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" sz="1400">
                <a:latin typeface="Lato"/>
                <a:ea typeface="Lato"/>
                <a:cs typeface="Lato"/>
                <a:sym typeface="Lato"/>
              </a:rPr>
              <a:t>Refugiada posiblemente en un palacio de 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Carmona 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(Sevilla) 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murió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aproximadamente en el año 984.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 Fue un ejemplo de </a:t>
            </a:r>
            <a:r>
              <a:rPr lang="es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mujer brillante y luchadora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 en una sociedad arabe, que 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consiguió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 ganarse su libertad, y el respeto y la 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admiración</a:t>
            </a:r>
            <a:r>
              <a:rPr lang="es" sz="1400">
                <a:latin typeface="Lato"/>
                <a:ea typeface="Lato"/>
                <a:cs typeface="Lato"/>
                <a:sym typeface="Lato"/>
              </a:rPr>
              <a:t> de la corte real </a:t>
            </a:r>
            <a:endParaRPr sz="14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557455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