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Inria Serif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Playfair Display"/>
      <p:regular r:id="rId24"/>
      <p:bold r:id="rId25"/>
      <p:italic r:id="rId26"/>
      <p:boldItalic r:id="rId27"/>
    </p:embeddedFont>
    <p:embeddedFont>
      <p:font typeface="Playfair Display Regular"/>
      <p:regular r:id="rId28"/>
      <p:bold r:id="rId29"/>
      <p:italic r:id="rId30"/>
      <p:boldItalic r:id="rId31"/>
    </p:embeddedFont>
    <p:embeddedFont>
      <p:font typeface="Inria Serif Ligh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PlayfairDisplay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italic.fntdata"/><Relationship Id="rId25" Type="http://schemas.openxmlformats.org/officeDocument/2006/relationships/font" Target="fonts/PlayfairDisplay-bold.fntdata"/><Relationship Id="rId28" Type="http://schemas.openxmlformats.org/officeDocument/2006/relationships/font" Target="fonts/PlayfairDisplayRegular-regular.fntdata"/><Relationship Id="rId27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Regula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Regular-boldItalic.fntdata"/><Relationship Id="rId30" Type="http://schemas.openxmlformats.org/officeDocument/2006/relationships/font" Target="fonts/PlayfairDisplayRegular-italic.fntdata"/><Relationship Id="rId11" Type="http://schemas.openxmlformats.org/officeDocument/2006/relationships/slide" Target="slides/slide6.xml"/><Relationship Id="rId33" Type="http://schemas.openxmlformats.org/officeDocument/2006/relationships/font" Target="fonts/InriaSerifLight-bold.fntdata"/><Relationship Id="rId10" Type="http://schemas.openxmlformats.org/officeDocument/2006/relationships/slide" Target="slides/slide5.xml"/><Relationship Id="rId32" Type="http://schemas.openxmlformats.org/officeDocument/2006/relationships/font" Target="fonts/InriaSerifLight-regular.fntdata"/><Relationship Id="rId13" Type="http://schemas.openxmlformats.org/officeDocument/2006/relationships/slide" Target="slides/slide8.xml"/><Relationship Id="rId35" Type="http://schemas.openxmlformats.org/officeDocument/2006/relationships/font" Target="fonts/InriaSerifLight-boldItalic.fntdata"/><Relationship Id="rId12" Type="http://schemas.openxmlformats.org/officeDocument/2006/relationships/slide" Target="slides/slide7.xml"/><Relationship Id="rId34" Type="http://schemas.openxmlformats.org/officeDocument/2006/relationships/font" Target="fonts/InriaSerifLight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InriaSerif-bold.fntdata"/><Relationship Id="rId16" Type="http://schemas.openxmlformats.org/officeDocument/2006/relationships/font" Target="fonts/InriaSerif-regular.fntdata"/><Relationship Id="rId19" Type="http://schemas.openxmlformats.org/officeDocument/2006/relationships/font" Target="fonts/InriaSerif-boldItalic.fntdata"/><Relationship Id="rId18" Type="http://schemas.openxmlformats.org/officeDocument/2006/relationships/font" Target="fonts/InriaSerif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c2df7249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c2df7249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a18ff690a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a18ff690a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a18ff690a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a18ff690a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a18ff690a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a18ff690a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e3ad91c21_0_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e3ad91c21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c99fdbd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cc99fdbd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e3ad91c21_0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e3ad91c21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e3ad91c21_0_6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e3ad91c21_0_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c2df7249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cc2df7249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702900" y="1361354"/>
            <a:ext cx="3724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8227900" y="-1675"/>
            <a:ext cx="916200" cy="91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8849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transparent frame">
  <p:cSld name="BLANK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8849" name="adj1"/>
            </a:avLst>
          </a:prstGeom>
          <a:solidFill>
            <a:srgbClr val="3B1106">
              <a:alpha val="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  <a:solidFill>
            <a:srgbClr val="3B1106">
              <a:alpha val="6150"/>
            </a:srgbClr>
          </a:solidFill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rgbClr val="3B1106">
              <a:alpha val="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702900" y="1233658"/>
            <a:ext cx="4746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02900" y="2787333"/>
            <a:ext cx="4746000" cy="29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600"/>
              </a:spcBef>
              <a:spcAft>
                <a:spcPts val="60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>
            <a:off x="5928400" y="916150"/>
            <a:ext cx="2299500" cy="331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8227900" y="4227300"/>
            <a:ext cx="916200" cy="91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rgbClr val="3B1106">
              <a:alpha val="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▫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indent="-43180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▪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indent="-4318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▫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indent="-4318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●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indent="-4318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○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indent="-4318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■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indent="-4318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●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indent="-4318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○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indent="-431800" lvl="8" marL="4114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Font typeface="Inria Serif"/>
              <a:buChar char="■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/>
        </p:txBody>
      </p:sp>
      <p:sp>
        <p:nvSpPr>
          <p:cNvPr id="22" name="Google Shape;22;p4"/>
          <p:cNvSpPr txBox="1"/>
          <p:nvPr/>
        </p:nvSpPr>
        <p:spPr>
          <a:xfrm>
            <a:off x="213450" y="60053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600">
                <a:solidFill>
                  <a:schemeClr val="lt2"/>
                </a:solidFill>
                <a:latin typeface="Inria Serif"/>
                <a:ea typeface="Inria Serif"/>
                <a:cs typeface="Inria Serif"/>
                <a:sym typeface="Inria Serif"/>
              </a:rPr>
              <a:t>“</a:t>
            </a:r>
            <a:endParaRPr b="1" sz="9600">
              <a:solidFill>
                <a:schemeClr val="lt2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455700" y="1586238"/>
            <a:ext cx="3623100" cy="33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455700" y="2139163"/>
            <a:ext cx="3623100" cy="141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7"/>
          <p:cNvSpPr txBox="1"/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2794425" y="1376725"/>
            <a:ext cx="2754000" cy="33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5934401" y="1376725"/>
            <a:ext cx="2754000" cy="33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8"/>
          <p:cNvSpPr txBox="1"/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2762975" y="1376725"/>
            <a:ext cx="1845900" cy="33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4" name="Google Shape;44;p8"/>
          <p:cNvSpPr txBox="1"/>
          <p:nvPr>
            <p:ph idx="2" type="body"/>
          </p:nvPr>
        </p:nvSpPr>
        <p:spPr>
          <a:xfrm>
            <a:off x="4802737" y="1376725"/>
            <a:ext cx="1845900" cy="33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5" name="Google Shape;45;p8"/>
          <p:cNvSpPr txBox="1"/>
          <p:nvPr>
            <p:ph idx="3" type="body"/>
          </p:nvPr>
        </p:nvSpPr>
        <p:spPr>
          <a:xfrm>
            <a:off x="6842500" y="1376725"/>
            <a:ext cx="1845900" cy="33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2307300" y="0"/>
            <a:ext cx="6836700" cy="46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67825" y="3875252"/>
            <a:ext cx="1767300" cy="85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b="1" sz="13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lvl="1" rtl="0" algn="ctr">
              <a:buNone/>
              <a:defRPr b="1" sz="13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lvl="2" rtl="0" algn="ctr">
              <a:buNone/>
              <a:defRPr b="1" sz="13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lvl="3" rtl="0" algn="ctr">
              <a:buNone/>
              <a:defRPr b="1" sz="13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lvl="4" rtl="0" algn="ctr">
              <a:buNone/>
              <a:defRPr b="1" sz="13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lvl="5" rtl="0" algn="ctr">
              <a:buNone/>
              <a:defRPr b="1" sz="13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lvl="6" rtl="0" algn="ctr">
              <a:buNone/>
              <a:defRPr b="1" sz="13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lvl="7" rtl="0" algn="ctr">
              <a:buNone/>
              <a:defRPr b="1" sz="13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lvl="8" rtl="0" algn="ctr">
              <a:buNone/>
              <a:defRPr b="1" sz="13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1pPr>
            <a:lvl2pPr indent="-3556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▪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2pPr>
            <a:lvl3pPr indent="-3556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3pPr>
            <a:lvl4pPr indent="-3556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4pPr>
            <a:lvl5pPr indent="-3556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5pPr>
            <a:lvl6pPr indent="-3556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6pPr>
            <a:lvl7pPr indent="-3556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7pPr>
            <a:lvl8pPr indent="-3556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8pPr>
            <a:lvl9pPr indent="-3556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1.jpeg" Type="http://schemas.openxmlformats.org/officeDocument/2006/relationships/image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slide" Target="/ppt/slides/slide10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4.xml"/><Relationship Id="rId9" Type="http://schemas.openxmlformats.org/officeDocument/2006/relationships/slide" Target="/ppt/slides/slide9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slide" Target="/ppt/slides/slide7.xml"/><Relationship Id="rId8" Type="http://schemas.openxmlformats.org/officeDocument/2006/relationships/slide" Target="/ppt/slides/slide8.xml"/></Relationships>
</file>

<file path=ppt/slides/_rels/slide3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.png" Type="http://schemas.openxmlformats.org/officeDocument/2006/relationships/image"/><Relationship Id="rId4" Target="../media/image22.png" Type="http://schemas.openxmlformats.org/officeDocument/2006/relationships/image"/><Relationship Id="rId5" Target="../media/image5.png" Type="http://schemas.openxmlformats.org/officeDocument/2006/relationships/image"/><Relationship Id="rId6" Target="../media/image6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7.jpeg" Type="http://schemas.openxmlformats.org/officeDocument/2006/relationships/image"/><Relationship Id="rId4" Target="../media/image10.png" Type="http://schemas.openxmlformats.org/officeDocument/2006/relationships/image"/><Relationship Id="rId5" Target="../media/image14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2.jpe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Relationship Id="rId6" Target="../media/image11.jpeg" Type="http://schemas.openxmlformats.org/officeDocument/2006/relationships/image"/><Relationship Id="rId7" Target="../media/image15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6.xml" Type="http://schemas.openxmlformats.org/officeDocument/2006/relationships/notesSlide"/><Relationship Id="rId3" Target="https://es.wikipedia.org/wiki/El_tiempo_entre_costuras_(serie_de_televisi%C3%B3n)" TargetMode="External" Type="http://schemas.openxmlformats.org/officeDocument/2006/relationships/hyperlink"/><Relationship Id="rId4" Target="../media/image17.png" Type="http://schemas.openxmlformats.org/officeDocument/2006/relationships/image"/><Relationship Id="rId5" Target="../media/image16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3.jpeg" Type="http://schemas.openxmlformats.org/officeDocument/2006/relationships/image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mariaduenas.es/" TargetMode="External"/><Relationship Id="rId4" Type="http://schemas.openxmlformats.org/officeDocument/2006/relationships/hyperlink" Target="https://es.wikipedia.org/wiki/Mar%C3%ADa_Due%C3%B1as" TargetMode="External"/><Relationship Id="rId9" Type="http://schemas.openxmlformats.org/officeDocument/2006/relationships/image" Target="../media/image20.png"/><Relationship Id="rId5" Type="http://schemas.openxmlformats.org/officeDocument/2006/relationships/hyperlink" Target="https://www.efeminista.com/maria-duenas-feminismo/" TargetMode="External"/><Relationship Id="rId6" Type="http://schemas.openxmlformats.org/officeDocument/2006/relationships/hyperlink" Target="http://www.elcorreodeburgos.com/noticias/cultura/feminismo-maria-duenas-nueva-poesia-sol_171080.html" TargetMode="External"/><Relationship Id="rId7" Type="http://schemas.openxmlformats.org/officeDocument/2006/relationships/hyperlink" Target="https://www.elconfidencialdigital.com/articulo/vivir/rae-rejuvenecerse-feminizarse/20190704150324127664.html" TargetMode="External"/><Relationship Id="rId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ctrTitle"/>
          </p:nvPr>
        </p:nvSpPr>
        <p:spPr>
          <a:xfrm>
            <a:off x="285050" y="468675"/>
            <a:ext cx="6382800" cy="88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900">
                <a:solidFill>
                  <a:srgbClr val="840D3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MARÍA DUEÑAS</a:t>
            </a:r>
            <a:r>
              <a:rPr b="1" lang="es" sz="49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b="1" sz="49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0501" y="16192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840D35"/>
                </a:solidFill>
              </a:rPr>
              <a:t>MARÍA DUEÑAS</a:t>
            </a:r>
            <a:endParaRPr>
              <a:solidFill>
                <a:srgbClr val="840D35"/>
              </a:solidFill>
            </a:endParaRPr>
          </a:p>
        </p:txBody>
      </p:sp>
      <p:sp>
        <p:nvSpPr>
          <p:cNvPr id="189" name="Google Shape;189;p2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/>
              <a:t>aangonzalez@classroom.iesramonycajaltocina.es</a:t>
            </a:r>
            <a:endParaRPr sz="1700"/>
          </a:p>
        </p:txBody>
      </p:sp>
      <p:pic>
        <p:nvPicPr>
          <p:cNvPr id="190" name="Google Shape;190;p23"/>
          <p:cNvPicPr preferRelativeResize="0"/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2111325" y="2800250"/>
            <a:ext cx="5077200" cy="21536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191" name="Google Shape;191;p23"/>
          <p:cNvCxnSpPr/>
          <p:nvPr/>
        </p:nvCxnSpPr>
        <p:spPr>
          <a:xfrm flipH="1" rot="-5400000">
            <a:off x="340875" y="3513650"/>
            <a:ext cx="1698000" cy="818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2" name="Google Shape;192;p23"/>
          <p:cNvCxnSpPr/>
          <p:nvPr/>
        </p:nvCxnSpPr>
        <p:spPr>
          <a:xfrm rot="5400000">
            <a:off x="7616075" y="3377450"/>
            <a:ext cx="1450200" cy="917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3" name="Google Shape;193;p23"/>
          <p:cNvSpPr/>
          <p:nvPr/>
        </p:nvSpPr>
        <p:spPr>
          <a:xfrm>
            <a:off x="2206125" y="1400525"/>
            <a:ext cx="4771800" cy="136500"/>
          </a:xfrm>
          <a:prstGeom prst="mathMin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210425" y="286925"/>
            <a:ext cx="8627400" cy="83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600">
                <a:solidFill>
                  <a:srgbClr val="50505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ÍNDICE</a:t>
            </a:r>
            <a:endParaRPr b="1" sz="4600">
              <a:solidFill>
                <a:srgbClr val="50505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2615125" y="1119125"/>
            <a:ext cx="6073200" cy="40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s" sz="1800" u="sng">
                <a:solidFill>
                  <a:srgbClr val="840D35"/>
                </a:solidFill>
                <a:latin typeface="Inria Serif"/>
                <a:ea typeface="Inria Serif"/>
                <a:cs typeface="Inria Serif"/>
                <a:sym typeface="Inria Serif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Diapositiva 1.-</a:t>
            </a:r>
            <a:r>
              <a:rPr b="1" lang="es" sz="1800">
                <a:solidFill>
                  <a:srgbClr val="840D35"/>
                </a:solidFill>
                <a:latin typeface="Inria Serif"/>
                <a:ea typeface="Inria Serif"/>
                <a:cs typeface="Inria Serif"/>
                <a:sym typeface="Inria Serif"/>
              </a:rPr>
              <a:t> ¿Quién es?</a:t>
            </a:r>
            <a:endParaRPr b="1" sz="1800">
              <a:solidFill>
                <a:srgbClr val="840D35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s" sz="1800" u="sng">
                <a:solidFill>
                  <a:srgbClr val="840D35"/>
                </a:solidFill>
                <a:latin typeface="Inria Serif"/>
                <a:ea typeface="Inria Serif"/>
                <a:cs typeface="Inria Serif"/>
                <a:sym typeface="Inria Serif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Diapositiva 2.-</a:t>
            </a:r>
            <a:r>
              <a:rPr b="1" lang="es" sz="1800">
                <a:solidFill>
                  <a:srgbClr val="840D35"/>
                </a:solidFill>
                <a:latin typeface="Inria Serif"/>
                <a:ea typeface="Inria Serif"/>
                <a:cs typeface="Inria Serif"/>
                <a:sym typeface="Inria Serif"/>
              </a:rPr>
              <a:t> Vida</a:t>
            </a:r>
            <a:endParaRPr b="1" sz="1800">
              <a:solidFill>
                <a:srgbClr val="840D35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s" sz="1800" u="sng">
                <a:solidFill>
                  <a:srgbClr val="840D35"/>
                </a:solidFill>
                <a:latin typeface="Inria Serif"/>
                <a:ea typeface="Inria Serif"/>
                <a:cs typeface="Inria Serif"/>
                <a:sym typeface="Inria Serif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Diapositiva 3.- </a:t>
            </a:r>
            <a:r>
              <a:rPr b="1" lang="es" sz="1800">
                <a:solidFill>
                  <a:srgbClr val="840D35"/>
                </a:solidFill>
                <a:latin typeface="Inria Serif"/>
                <a:ea typeface="Inria Serif"/>
                <a:cs typeface="Inria Serif"/>
                <a:sym typeface="Inria Serif"/>
              </a:rPr>
              <a:t>Obras</a:t>
            </a:r>
            <a:endParaRPr b="1" sz="1800">
              <a:solidFill>
                <a:srgbClr val="840D35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s" sz="1800" u="sng">
                <a:solidFill>
                  <a:srgbClr val="840D35"/>
                </a:solidFill>
                <a:latin typeface="Inria Serif"/>
                <a:ea typeface="Inria Serif"/>
                <a:cs typeface="Inria Serif"/>
                <a:sym typeface="Inria Serif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Diapositiva 4.- </a:t>
            </a:r>
            <a:r>
              <a:rPr b="1" lang="es" sz="1800">
                <a:solidFill>
                  <a:srgbClr val="840D35"/>
                </a:solidFill>
                <a:latin typeface="Inria Serif"/>
                <a:ea typeface="Inria Serif"/>
                <a:cs typeface="Inria Serif"/>
                <a:sym typeface="Inria Serif"/>
              </a:rPr>
              <a:t>El Tiempo entre Costuras.</a:t>
            </a:r>
            <a:endParaRPr b="1" sz="1800">
              <a:solidFill>
                <a:srgbClr val="840D35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s" sz="1800" u="sng">
                <a:solidFill>
                  <a:srgbClr val="840D35"/>
                </a:solidFill>
                <a:latin typeface="Inria Serif"/>
                <a:ea typeface="Inria Serif"/>
                <a:cs typeface="Inria Serif"/>
                <a:sym typeface="Inria Serif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Diapositiva 5.- </a:t>
            </a:r>
            <a:r>
              <a:rPr b="1" lang="es" sz="1800">
                <a:solidFill>
                  <a:srgbClr val="840D35"/>
                </a:solidFill>
                <a:latin typeface="Inria Serif"/>
                <a:ea typeface="Inria Serif"/>
                <a:cs typeface="Inria Serif"/>
                <a:sym typeface="Inria Serif"/>
              </a:rPr>
              <a:t>Familia y actualidad.</a:t>
            </a:r>
            <a:endParaRPr b="1" sz="1800">
              <a:solidFill>
                <a:srgbClr val="840D35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s" sz="1800" u="sng">
                <a:solidFill>
                  <a:srgbClr val="840D35"/>
                </a:solidFill>
                <a:latin typeface="Inria Serif"/>
                <a:ea typeface="Inria Serif"/>
                <a:cs typeface="Inria Serif"/>
                <a:sym typeface="Inria Serif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Diapositiva 6.- </a:t>
            </a:r>
            <a:r>
              <a:rPr b="1" lang="es" sz="1800">
                <a:solidFill>
                  <a:srgbClr val="840D35"/>
                </a:solidFill>
                <a:latin typeface="Inria Serif"/>
                <a:ea typeface="Inria Serif"/>
                <a:cs typeface="Inria Serif"/>
                <a:sym typeface="Inria Serif"/>
              </a:rPr>
              <a:t>Feminismo.</a:t>
            </a:r>
            <a:endParaRPr b="1" sz="1800">
              <a:solidFill>
                <a:srgbClr val="840D35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s" sz="1800" u="sng">
                <a:solidFill>
                  <a:srgbClr val="840D35"/>
                </a:solidFill>
                <a:latin typeface="Inria Serif"/>
                <a:ea typeface="Inria Serif"/>
                <a:cs typeface="Inria Serif"/>
                <a:sym typeface="Inria Serif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Diapositiva 7.- WEBGRAFÍA</a:t>
            </a:r>
            <a:endParaRPr b="1" sz="1800">
              <a:solidFill>
                <a:srgbClr val="840D35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s" sz="1800" u="sng">
                <a:solidFill>
                  <a:srgbClr val="840D35"/>
                </a:solidFill>
                <a:latin typeface="Inria Serif"/>
                <a:ea typeface="Inria Serif"/>
                <a:cs typeface="Inria Serif"/>
                <a:sym typeface="Inria Serif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Diapositiva 8.- Contraportada</a:t>
            </a:r>
            <a:endParaRPr b="1" sz="1800">
              <a:solidFill>
                <a:srgbClr val="840D35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840D35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7450" y="855175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ctrTitle"/>
          </p:nvPr>
        </p:nvSpPr>
        <p:spPr>
          <a:xfrm>
            <a:off x="702900" y="420847"/>
            <a:ext cx="4746000" cy="94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1.- ¿QUIÉN ES?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5" name="Google Shape;85;p16"/>
          <p:cNvSpPr txBox="1"/>
          <p:nvPr>
            <p:ph idx="1" type="subTitle"/>
          </p:nvPr>
        </p:nvSpPr>
        <p:spPr>
          <a:xfrm>
            <a:off x="229550" y="1472975"/>
            <a:ext cx="5015100" cy="109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Inria Serif"/>
                <a:ea typeface="Inria Serif"/>
                <a:cs typeface="Inria Serif"/>
                <a:sym typeface="Inria Serif"/>
              </a:rPr>
              <a:t>María Dueñas es una escritora española. Saltó a la fama en 2009, con su primera gran novela </a:t>
            </a:r>
            <a:endParaRPr b="1"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s" u="sng">
                <a:latin typeface="Inria Serif"/>
                <a:ea typeface="Inria Serif"/>
                <a:cs typeface="Inria Serif"/>
                <a:sym typeface="Inria Serif"/>
              </a:rPr>
              <a:t>EL TIEMPO ENTRE COSTURAS</a:t>
            </a:r>
            <a:r>
              <a:rPr b="1" lang="es" u="sng">
                <a:latin typeface="Inria Serif"/>
                <a:ea typeface="Inria Serif"/>
                <a:cs typeface="Inria Serif"/>
                <a:sym typeface="Inria Serif"/>
              </a:rPr>
              <a:t>. </a:t>
            </a:r>
            <a:endParaRPr b="1" u="sng"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861600" y="3586825"/>
            <a:ext cx="4428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latin typeface="Inria Serif"/>
                <a:ea typeface="Inria Serif"/>
                <a:cs typeface="Inria Serif"/>
                <a:sym typeface="Inria Serif"/>
              </a:rPr>
              <a:t>Sus obras, en especial la primera, han sido traducidas hasta a 25 idiomas distintos. </a:t>
            </a:r>
            <a:endParaRPr b="1">
              <a:solidFill>
                <a:schemeClr val="dk1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latin typeface="Inria Serif"/>
                <a:ea typeface="Inria Serif"/>
                <a:cs typeface="Inria Serif"/>
                <a:sym typeface="Inria Serif"/>
              </a:rPr>
              <a:t>ES UNA ESCRITORA INFLUYENTE ACTUAL.</a:t>
            </a:r>
            <a:endParaRPr b="1">
              <a:solidFill>
                <a:schemeClr val="dk1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312090" l="172060" r="-172060" t="-312090"/>
          <a:stretch/>
        </p:blipFill>
        <p:spPr>
          <a:xfrm flipH="1" rot="5400000">
            <a:off x="4198078" y="2174050"/>
            <a:ext cx="1046670" cy="10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692975" y="2714050"/>
            <a:ext cx="768425" cy="7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3338950" y="2703825"/>
            <a:ext cx="796900" cy="7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6525" y="1172938"/>
            <a:ext cx="1870752" cy="27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560925" y="133775"/>
            <a:ext cx="7891800" cy="108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VI2.- VIDA</a:t>
            </a:r>
            <a:endParaRPr sz="3600"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533925" y="1214075"/>
            <a:ext cx="7945800" cy="339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 u="sng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 u="sng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400" u="sng"/>
          </a:p>
        </p:txBody>
      </p:sp>
      <p:grpSp>
        <p:nvGrpSpPr>
          <p:cNvPr id="97" name="Google Shape;97;p17"/>
          <p:cNvGrpSpPr/>
          <p:nvPr/>
        </p:nvGrpSpPr>
        <p:grpSpPr>
          <a:xfrm>
            <a:off x="3977422" y="945983"/>
            <a:ext cx="4884203" cy="1193579"/>
            <a:chOff x="3977400" y="946003"/>
            <a:chExt cx="4884203" cy="1193579"/>
          </a:xfrm>
        </p:grpSpPr>
        <p:grpSp>
          <p:nvGrpSpPr>
            <p:cNvPr id="98" name="Google Shape;98;p17"/>
            <p:cNvGrpSpPr/>
            <p:nvPr/>
          </p:nvGrpSpPr>
          <p:grpSpPr>
            <a:xfrm>
              <a:off x="4732925" y="1140987"/>
              <a:ext cx="529800" cy="998596"/>
              <a:chOff x="4318975" y="1083450"/>
              <a:chExt cx="529800" cy="591305"/>
            </a:xfrm>
          </p:grpSpPr>
          <p:sp>
            <p:nvSpPr>
              <p:cNvPr id="99" name="Google Shape;99;p17"/>
              <p:cNvSpPr/>
              <p:nvPr/>
            </p:nvSpPr>
            <p:spPr>
              <a:xfrm>
                <a:off x="4517129" y="1083455"/>
                <a:ext cx="133500" cy="5913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0" name="Google Shape;100;p17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40D3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01" name="Google Shape;101;p17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1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NACIMIENTO</a:t>
              </a:r>
              <a:endParaRPr b="1" sz="11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" name="Google Shape;102;p17"/>
            <p:cNvSpPr txBox="1"/>
            <p:nvPr/>
          </p:nvSpPr>
          <p:spPr>
            <a:xfrm>
              <a:off x="5343503" y="1214095"/>
              <a:ext cx="35181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" sz="11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María Dueñas nace en Puertollano (Ciudad Real)</a:t>
              </a:r>
              <a:endParaRPr sz="11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" name="Google Shape;103;p17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1964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4" name="Google Shape;104;p17"/>
          <p:cNvGrpSpPr/>
          <p:nvPr/>
        </p:nvGrpSpPr>
        <p:grpSpPr>
          <a:xfrm>
            <a:off x="3668580" y="3804949"/>
            <a:ext cx="4610493" cy="1338667"/>
            <a:chOff x="3668605" y="946003"/>
            <a:chExt cx="4403107" cy="1196627"/>
          </a:xfrm>
        </p:grpSpPr>
        <p:grpSp>
          <p:nvGrpSpPr>
            <p:cNvPr id="105" name="Google Shape;105;p17"/>
            <p:cNvGrpSpPr/>
            <p:nvPr/>
          </p:nvGrpSpPr>
          <p:grpSpPr>
            <a:xfrm>
              <a:off x="4732925" y="1142460"/>
              <a:ext cx="529800" cy="1000062"/>
              <a:chOff x="4318975" y="1084322"/>
              <a:chExt cx="529800" cy="592173"/>
            </a:xfrm>
          </p:grpSpPr>
          <p:sp>
            <p:nvSpPr>
              <p:cNvPr id="106" name="Google Shape;106;p17"/>
              <p:cNvSpPr/>
              <p:nvPr/>
            </p:nvSpPr>
            <p:spPr>
              <a:xfrm>
                <a:off x="4473850" y="1086096"/>
                <a:ext cx="106500" cy="590400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7" name="Google Shape;107;p17"/>
              <p:cNvCxnSpPr/>
              <p:nvPr/>
            </p:nvCxnSpPr>
            <p:spPr>
              <a:xfrm rot="10800000">
                <a:off x="4318975" y="1084322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08" name="Google Shape;108;p17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1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NOVELAS Y DEMÁS</a:t>
              </a:r>
              <a:endParaRPr b="1" sz="11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" name="Google Shape;109;p17"/>
            <p:cNvSpPr txBox="1"/>
            <p:nvPr/>
          </p:nvSpPr>
          <p:spPr>
            <a:xfrm>
              <a:off x="5343512" y="1222231"/>
              <a:ext cx="2728200" cy="92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rmAutofit lnSpcReduction="20000"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1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Actualmente vive en Cartagena y es profesora en la Universidad de Murcia.</a:t>
              </a:r>
              <a:endParaRPr sz="11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s" sz="11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Ha publicado varias novelas que han sido de gran éxito.</a:t>
              </a:r>
              <a:endParaRPr sz="11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" name="Google Shape;110;p17"/>
            <p:cNvSpPr txBox="1"/>
            <p:nvPr/>
          </p:nvSpPr>
          <p:spPr>
            <a:xfrm>
              <a:off x="3668605" y="973681"/>
              <a:ext cx="10671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ACTUALIDAD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1" name="Google Shape;111;p17"/>
          <p:cNvGrpSpPr/>
          <p:nvPr/>
        </p:nvGrpSpPr>
        <p:grpSpPr>
          <a:xfrm>
            <a:off x="3977422" y="2946074"/>
            <a:ext cx="4475304" cy="1193644"/>
            <a:chOff x="3977400" y="945908"/>
            <a:chExt cx="4475304" cy="1193644"/>
          </a:xfrm>
        </p:grpSpPr>
        <p:grpSp>
          <p:nvGrpSpPr>
            <p:cNvPr id="112" name="Google Shape;112;p17"/>
            <p:cNvGrpSpPr/>
            <p:nvPr/>
          </p:nvGrpSpPr>
          <p:grpSpPr>
            <a:xfrm>
              <a:off x="4732925" y="945908"/>
              <a:ext cx="529800" cy="1193644"/>
              <a:chOff x="4318975" y="967936"/>
              <a:chExt cx="529800" cy="706800"/>
            </a:xfrm>
          </p:grpSpPr>
          <p:sp>
            <p:nvSpPr>
              <p:cNvPr id="113" name="Google Shape;113;p17"/>
              <p:cNvSpPr/>
              <p:nvPr/>
            </p:nvSpPr>
            <p:spPr>
              <a:xfrm>
                <a:off x="4517129" y="967936"/>
                <a:ext cx="133500" cy="706800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14" name="Google Shape;114;p17"/>
              <p:cNvCxnSpPr/>
              <p:nvPr/>
            </p:nvCxnSpPr>
            <p:spPr>
              <a:xfrm rot="10800000">
                <a:off x="4318975" y="1084322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15" name="Google Shape;115;p17"/>
            <p:cNvSpPr txBox="1"/>
            <p:nvPr/>
          </p:nvSpPr>
          <p:spPr>
            <a:xfrm>
              <a:off x="5343504" y="946009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1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SU PRIMERA NOVELA</a:t>
              </a:r>
              <a:endParaRPr b="1" sz="11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" name="Google Shape;116;p17"/>
            <p:cNvSpPr txBox="1"/>
            <p:nvPr/>
          </p:nvSpPr>
          <p:spPr>
            <a:xfrm>
              <a:off x="5343504" y="1222009"/>
              <a:ext cx="3109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" sz="11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“El tiempo entre costuras”, se convierte en su primer novela y la llevará a la fama.</a:t>
              </a:r>
              <a:endParaRPr sz="11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" name="Google Shape;117;p17"/>
            <p:cNvSpPr txBox="1"/>
            <p:nvPr/>
          </p:nvSpPr>
          <p:spPr>
            <a:xfrm>
              <a:off x="39774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2009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8" name="Google Shape;118;p17"/>
          <p:cNvGrpSpPr/>
          <p:nvPr/>
        </p:nvGrpSpPr>
        <p:grpSpPr>
          <a:xfrm>
            <a:off x="3569475" y="1946826"/>
            <a:ext cx="5118750" cy="967011"/>
            <a:chOff x="3569453" y="946003"/>
            <a:chExt cx="5118750" cy="967011"/>
          </a:xfrm>
        </p:grpSpPr>
        <p:grpSp>
          <p:nvGrpSpPr>
            <p:cNvPr id="119" name="Google Shape;119;p17"/>
            <p:cNvGrpSpPr/>
            <p:nvPr/>
          </p:nvGrpSpPr>
          <p:grpSpPr>
            <a:xfrm>
              <a:off x="4732925" y="1140987"/>
              <a:ext cx="529800" cy="772027"/>
              <a:chOff x="4318975" y="1083450"/>
              <a:chExt cx="529800" cy="457145"/>
            </a:xfrm>
          </p:grpSpPr>
          <p:sp>
            <p:nvSpPr>
              <p:cNvPr id="120" name="Google Shape;120;p17"/>
              <p:cNvSpPr/>
              <p:nvPr/>
            </p:nvSpPr>
            <p:spPr>
              <a:xfrm>
                <a:off x="4517129" y="1086095"/>
                <a:ext cx="133500" cy="4545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21" name="Google Shape;121;p17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40D3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22" name="Google Shape;122;p17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1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TRASLADO A MADRID</a:t>
              </a:r>
              <a:endParaRPr b="1" sz="11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" name="Google Shape;123;p17"/>
            <p:cNvSpPr txBox="1"/>
            <p:nvPr/>
          </p:nvSpPr>
          <p:spPr>
            <a:xfrm>
              <a:off x="5343503" y="1222252"/>
              <a:ext cx="33447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1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Se muda a Madrid para estudiar Filología Inglesa.</a:t>
              </a:r>
              <a:endParaRPr sz="11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" name="Google Shape;124;p17"/>
            <p:cNvSpPr txBox="1"/>
            <p:nvPr/>
          </p:nvSpPr>
          <p:spPr>
            <a:xfrm>
              <a:off x="3569453" y="967577"/>
              <a:ext cx="11637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ADOLESCENCIA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849" y="1853000"/>
            <a:ext cx="1543212" cy="9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3773" y="1057525"/>
            <a:ext cx="733350" cy="73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5363" y="3059400"/>
            <a:ext cx="850175" cy="74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3775" y="4020875"/>
            <a:ext cx="906825" cy="90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/>
        </p:nvSpPr>
        <p:spPr>
          <a:xfrm>
            <a:off x="1784725" y="446175"/>
            <a:ext cx="71388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ria Serif Light"/>
              <a:ea typeface="Inria Serif Light"/>
              <a:cs typeface="Inria Serif Light"/>
              <a:sym typeface="Inria Serif Light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384225" y="84175"/>
            <a:ext cx="6606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solidFill>
                  <a:srgbClr val="840D35"/>
                </a:solidFill>
                <a:latin typeface="Inria Serif"/>
                <a:ea typeface="Inria Serif"/>
                <a:cs typeface="Inria Serif"/>
                <a:sym typeface="Inria Serif"/>
              </a:rPr>
              <a:t>2.- VIDA</a:t>
            </a:r>
            <a:endParaRPr sz="4500">
              <a:solidFill>
                <a:srgbClr val="840D35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40D35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type="ctrTitle"/>
          </p:nvPr>
        </p:nvSpPr>
        <p:spPr>
          <a:xfrm>
            <a:off x="485875" y="264475"/>
            <a:ext cx="8183700" cy="66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3.- OBRAS</a:t>
            </a:r>
            <a:r>
              <a:rPr lang="es"/>
              <a:t> </a:t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8875" y="1524639"/>
            <a:ext cx="2214600" cy="669000"/>
          </a:xfrm>
          <a:prstGeom prst="homePlate">
            <a:avLst>
              <a:gd fmla="val 50000" name="adj"/>
            </a:avLst>
          </a:prstGeom>
          <a:solidFill>
            <a:srgbClr val="2F2F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EL TIEMPO ENTRE</a:t>
            </a:r>
            <a:endParaRPr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COSTURAS</a:t>
            </a:r>
            <a:endParaRPr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2009</a:t>
            </a:r>
            <a:endParaRPr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grpSp>
        <p:nvGrpSpPr>
          <p:cNvPr id="137" name="Google Shape;137;p18"/>
          <p:cNvGrpSpPr/>
          <p:nvPr/>
        </p:nvGrpSpPr>
        <p:grpSpPr>
          <a:xfrm>
            <a:off x="1789350" y="2193650"/>
            <a:ext cx="2064000" cy="3217850"/>
            <a:chOff x="1838325" y="1189775"/>
            <a:chExt cx="2064000" cy="3217850"/>
          </a:xfrm>
        </p:grpSpPr>
        <p:sp>
          <p:nvSpPr>
            <p:cNvPr id="138" name="Google Shape;138;p18"/>
            <p:cNvSpPr/>
            <p:nvPr/>
          </p:nvSpPr>
          <p:spPr>
            <a:xfrm>
              <a:off x="1838325" y="1189775"/>
              <a:ext cx="2064000" cy="669000"/>
            </a:xfrm>
            <a:prstGeom prst="chevron">
              <a:avLst>
                <a:gd fmla="val 50000" name="adj"/>
              </a:avLst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solidFill>
                    <a:srgbClr val="FFFFFF"/>
                  </a:solidFill>
                  <a:latin typeface="Inria Serif"/>
                  <a:ea typeface="Inria Serif"/>
                  <a:cs typeface="Inria Serif"/>
                  <a:sym typeface="Inria Serif"/>
                </a:rPr>
                <a:t>MISIÓN OLVIDO</a:t>
              </a:r>
              <a:endParaRPr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solidFill>
                    <a:srgbClr val="FFFFFF"/>
                  </a:solidFill>
                  <a:latin typeface="Inria Serif"/>
                  <a:ea typeface="Inria Serif"/>
                  <a:cs typeface="Inria Serif"/>
                  <a:sym typeface="Inria Serif"/>
                </a:rPr>
                <a:t>2012</a:t>
              </a:r>
              <a:endParaRPr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endParaRPr>
            </a:p>
          </p:txBody>
        </p:sp>
        <p:sp>
          <p:nvSpPr>
            <p:cNvPr id="139" name="Google Shape;139;p18"/>
            <p:cNvSpPr txBox="1"/>
            <p:nvPr/>
          </p:nvSpPr>
          <p:spPr>
            <a:xfrm>
              <a:off x="2017250" y="2057125"/>
              <a:ext cx="16245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0" name="Google Shape;140;p18"/>
          <p:cNvSpPr/>
          <p:nvPr/>
        </p:nvSpPr>
        <p:spPr>
          <a:xfrm>
            <a:off x="3516750" y="1524650"/>
            <a:ext cx="2064000" cy="669000"/>
          </a:xfrm>
          <a:prstGeom prst="chevron">
            <a:avLst>
              <a:gd fmla="val 50000" name="adj"/>
            </a:avLst>
          </a:prstGeom>
          <a:solidFill>
            <a:srgbClr val="4141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LA TEMPLANZA</a:t>
            </a:r>
            <a:endParaRPr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2015</a:t>
            </a:r>
            <a:endParaRPr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6874025" y="1474825"/>
            <a:ext cx="2064000" cy="669000"/>
          </a:xfrm>
          <a:prstGeom prst="chevron">
            <a:avLst>
              <a:gd fmla="val 50000" name="adj"/>
            </a:avLst>
          </a:prstGeom>
          <a:solidFill>
            <a:srgbClr val="505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SIRA</a:t>
            </a:r>
            <a:endParaRPr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2021</a:t>
            </a:r>
            <a:endParaRPr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5195350" y="2193650"/>
            <a:ext cx="2064000" cy="669000"/>
          </a:xfrm>
          <a:prstGeom prst="chevron">
            <a:avLst>
              <a:gd fmla="val 50000" name="adj"/>
            </a:avLst>
          </a:prstGeom>
          <a:solidFill>
            <a:srgbClr val="46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LAS HIJAS DEL CAPITÁN</a:t>
            </a:r>
            <a:endParaRPr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2018</a:t>
            </a:r>
            <a:endParaRPr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625" y="2962175"/>
            <a:ext cx="1299825" cy="197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525" y="2304624"/>
            <a:ext cx="1402092" cy="21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4438" y="2350476"/>
            <a:ext cx="1299825" cy="196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77438" y="2949538"/>
            <a:ext cx="1299825" cy="200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42400" y="2261875"/>
            <a:ext cx="1470624" cy="225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841375" y="570125"/>
            <a:ext cx="7585200" cy="47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741B47"/>
                </a:solidFill>
                <a:latin typeface="Inria Serif"/>
                <a:ea typeface="Inria Serif"/>
                <a:cs typeface="Inria Serif"/>
                <a:sym typeface="Inria Serif"/>
              </a:rPr>
              <a:t>4.- </a:t>
            </a:r>
            <a:r>
              <a:rPr b="1" lang="es" sz="3600">
                <a:solidFill>
                  <a:srgbClr val="741B47"/>
                </a:solidFill>
                <a:latin typeface="Inria Serif"/>
                <a:ea typeface="Inria Serif"/>
                <a:cs typeface="Inria Serif"/>
                <a:sym typeface="Inria Serif"/>
              </a:rPr>
              <a:t>EL TIEMPO ENTRE COSTURAS, SU OBRA EN SERIE DE TV</a:t>
            </a:r>
            <a:endParaRPr b="1" sz="3600">
              <a:solidFill>
                <a:srgbClr val="741B47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53" name="Google Shape;153;p19"/>
          <p:cNvSpPr txBox="1"/>
          <p:nvPr>
            <p:ph idx="1" type="body"/>
          </p:nvPr>
        </p:nvSpPr>
        <p:spPr>
          <a:xfrm>
            <a:off x="2763850" y="2025613"/>
            <a:ext cx="6196800" cy="156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464646"/>
                </a:solidFill>
                <a:latin typeface="Inria Serif"/>
                <a:ea typeface="Inria Serif"/>
                <a:cs typeface="Inria Serif"/>
                <a:sym typeface="Inria Serif"/>
              </a:rPr>
              <a:t>“EL TIEMPO ENTRE COSTURAS” tiene mucha fama y se pasa a hacer una adaptación, una</a:t>
            </a:r>
            <a:r>
              <a:rPr lang="es" sz="1700">
                <a:solidFill>
                  <a:srgbClr val="858585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b="1" lang="es" sz="1700">
                <a:solidFill>
                  <a:srgbClr val="840D35"/>
                </a:solidFill>
                <a:latin typeface="Inria Serif"/>
                <a:ea typeface="Inria Serif"/>
                <a:cs typeface="Inria Serif"/>
                <a:sym typeface="Inria Serif"/>
              </a:rPr>
              <a:t>serie</a:t>
            </a:r>
            <a:r>
              <a:rPr lang="es" sz="1700">
                <a:solidFill>
                  <a:srgbClr val="858585"/>
                </a:solidFill>
                <a:latin typeface="Inria Serif"/>
                <a:ea typeface="Inria Serif"/>
                <a:cs typeface="Inria Serif"/>
                <a:sym typeface="Inria Serif"/>
              </a:rPr>
              <a:t>.</a:t>
            </a:r>
            <a:endParaRPr sz="1700">
              <a:solidFill>
                <a:srgbClr val="858585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464646"/>
                </a:solidFill>
                <a:latin typeface="Inria Serif"/>
                <a:ea typeface="Inria Serif"/>
                <a:cs typeface="Inria Serif"/>
                <a:sym typeface="Inria Serif"/>
              </a:rPr>
              <a:t>Se estrenó en</a:t>
            </a:r>
            <a:r>
              <a:rPr lang="es" sz="1700">
                <a:solidFill>
                  <a:srgbClr val="858585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b="1" lang="es" sz="1700" u="sng">
                <a:solidFill>
                  <a:srgbClr val="840D35"/>
                </a:solidFill>
                <a:latin typeface="Inria Serif"/>
                <a:ea typeface="Inria Serif"/>
                <a:cs typeface="Inria Serif"/>
                <a:sym typeface="Inria Serif"/>
              </a:rPr>
              <a:t>2013</a:t>
            </a:r>
            <a:r>
              <a:rPr b="1" lang="es" sz="1700" u="sng">
                <a:solidFill>
                  <a:srgbClr val="858585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r>
              <a:rPr lang="es" sz="1700">
                <a:solidFill>
                  <a:srgbClr val="464646"/>
                </a:solidFill>
                <a:latin typeface="Inria Serif"/>
                <a:ea typeface="Inria Serif"/>
                <a:cs typeface="Inria Serif"/>
                <a:sym typeface="Inria Serif"/>
              </a:rPr>
              <a:t>en la cadena de Antena 3.</a:t>
            </a:r>
            <a:endParaRPr sz="1700">
              <a:solidFill>
                <a:srgbClr val="464646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ctr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700">
              <a:solidFill>
                <a:srgbClr val="858585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3938425" y="4313450"/>
            <a:ext cx="2543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00" u="sng">
                <a:solidFill>
                  <a:schemeClr val="hlink"/>
                </a:solidFill>
                <a:latin typeface="Inria Serif"/>
                <a:ea typeface="Inria Serif"/>
                <a:cs typeface="Inria Serif"/>
                <a:sym typeface="Inria Serif"/>
                <a:hlinkClick r:id="rId3"/>
              </a:rPr>
              <a:t>Pulsa aquí para saber más </a:t>
            </a:r>
            <a:endParaRPr b="1" sz="900"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2491200" y="4274900"/>
            <a:ext cx="154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2F2F2F"/>
                </a:solidFill>
                <a:latin typeface="Inria Serif"/>
                <a:ea typeface="Inria Serif"/>
                <a:cs typeface="Inria Serif"/>
                <a:sym typeface="Inria Serif"/>
              </a:rPr>
              <a:t>ARGUMENTO: </a:t>
            </a:r>
            <a:endParaRPr b="1">
              <a:solidFill>
                <a:srgbClr val="2F2F2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pic>
        <p:nvPicPr>
          <p:cNvPr id="156" name="Google Shape;15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5615">
            <a:off x="7542400" y="356607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193525"/>
            <a:ext cx="2186400" cy="336945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/>
          <p:nvPr/>
        </p:nvSpPr>
        <p:spPr>
          <a:xfrm>
            <a:off x="2863000" y="4636550"/>
            <a:ext cx="793200" cy="48300"/>
          </a:xfrm>
          <a:prstGeom prst="mathMin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40D35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>
            <p:ph idx="1" type="body"/>
          </p:nvPr>
        </p:nvSpPr>
        <p:spPr>
          <a:xfrm>
            <a:off x="2999350" y="285075"/>
            <a:ext cx="5577300" cy="3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latin typeface="Inria Serif"/>
                <a:ea typeface="Inria Serif"/>
                <a:cs typeface="Inria Serif"/>
                <a:sym typeface="Inria Serif"/>
              </a:rPr>
              <a:t>5.- FAMILIA Y </a:t>
            </a:r>
            <a:r>
              <a:rPr lang="es" sz="3600">
                <a:latin typeface="Inria Serif"/>
                <a:ea typeface="Inria Serif"/>
                <a:cs typeface="Inria Serif"/>
                <a:sym typeface="Inria Serif"/>
              </a:rPr>
              <a:t>ACTUALIDAD</a:t>
            </a:r>
            <a:r>
              <a:rPr lang="es" sz="3600"/>
              <a:t> </a:t>
            </a:r>
            <a:endParaRPr sz="3600"/>
          </a:p>
        </p:txBody>
      </p:sp>
      <p:sp>
        <p:nvSpPr>
          <p:cNvPr id="164" name="Google Shape;164;p20"/>
          <p:cNvSpPr txBox="1"/>
          <p:nvPr/>
        </p:nvSpPr>
        <p:spPr>
          <a:xfrm>
            <a:off x="3594250" y="967325"/>
            <a:ext cx="5440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505050"/>
                </a:solidFill>
                <a:latin typeface="Inria Serif"/>
                <a:ea typeface="Inria Serif"/>
                <a:cs typeface="Inria Serif"/>
                <a:sym typeface="Inria Serif"/>
              </a:rPr>
              <a:t>Su marido, llamado Manuel Ballesteros, es catedrático de Latín. La autora ha llevado su vida privada fuera de los medios. </a:t>
            </a:r>
            <a:endParaRPr b="1" sz="1600">
              <a:solidFill>
                <a:srgbClr val="505050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505050"/>
                </a:solidFill>
                <a:latin typeface="Inria Serif"/>
                <a:ea typeface="Inria Serif"/>
                <a:cs typeface="Inria Serif"/>
                <a:sym typeface="Inria Serif"/>
              </a:rPr>
              <a:t>Tiene dos hijos llamados Jaime y Bárbara. Viven en Cartagena (Murcia)</a:t>
            </a:r>
            <a:r>
              <a:rPr b="1" lang="es">
                <a:solidFill>
                  <a:srgbClr val="505050"/>
                </a:solidFill>
                <a:latin typeface="Inria Serif"/>
                <a:ea typeface="Inria Serif"/>
                <a:cs typeface="Inria Serif"/>
                <a:sym typeface="Inria Serif"/>
              </a:rPr>
              <a:t> </a:t>
            </a:r>
            <a:endParaRPr b="1">
              <a:solidFill>
                <a:srgbClr val="505050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4821225" y="2447575"/>
            <a:ext cx="2813400" cy="2729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840D35"/>
                </a:solidFill>
                <a:latin typeface="Inria Serif"/>
                <a:ea typeface="Inria Serif"/>
                <a:cs typeface="Inria Serif"/>
                <a:sym typeface="Inria Serif"/>
              </a:rPr>
              <a:t>Su última novela “Sira” se acaba de presentar y su novela “LA TEMPLANZA” se ha estrenado en la plataforma de Amazon Prime. </a:t>
            </a:r>
            <a:endParaRPr b="1" sz="1600">
              <a:solidFill>
                <a:srgbClr val="840D35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840D35"/>
              </a:solidFill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235375" y="656775"/>
            <a:ext cx="3408475" cy="454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idx="1" type="body"/>
          </p:nvPr>
        </p:nvSpPr>
        <p:spPr>
          <a:xfrm>
            <a:off x="578500" y="632100"/>
            <a:ext cx="3462000" cy="380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000">
                <a:solidFill>
                  <a:srgbClr val="840D35"/>
                </a:solidFill>
                <a:latin typeface="Inria Serif"/>
                <a:ea typeface="Inria Serif"/>
                <a:cs typeface="Inria Serif"/>
                <a:sym typeface="Inria Serif"/>
              </a:rPr>
              <a:t>6.- </a:t>
            </a:r>
            <a:r>
              <a:rPr b="1" lang="es" sz="4000">
                <a:solidFill>
                  <a:srgbClr val="840D35"/>
                </a:solidFill>
                <a:latin typeface="Inria Serif"/>
                <a:ea typeface="Inria Serif"/>
                <a:cs typeface="Inria Serif"/>
                <a:sym typeface="Inria Serif"/>
              </a:rPr>
              <a:t>MARÍA DUEÑAS</a:t>
            </a:r>
            <a:endParaRPr b="1" sz="4000">
              <a:solidFill>
                <a:srgbClr val="840D35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000">
                <a:solidFill>
                  <a:srgbClr val="840D35"/>
                </a:solidFill>
                <a:latin typeface="Inria Serif"/>
                <a:ea typeface="Inria Serif"/>
                <a:cs typeface="Inria Serif"/>
                <a:sym typeface="Inria Serif"/>
              </a:rPr>
              <a:t> Y EL FEMINISMO </a:t>
            </a:r>
            <a:endParaRPr b="1" sz="4000">
              <a:solidFill>
                <a:srgbClr val="840D35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72" name="Google Shape;172;p21"/>
          <p:cNvSpPr/>
          <p:nvPr/>
        </p:nvSpPr>
        <p:spPr>
          <a:xfrm>
            <a:off x="4572000" y="632100"/>
            <a:ext cx="3619200" cy="31485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chemeClr val="dk1"/>
                </a:solidFill>
                <a:latin typeface="Inria Serif"/>
                <a:ea typeface="Inria Serif"/>
                <a:cs typeface="Inria Serif"/>
                <a:sym typeface="Inria Serif"/>
              </a:rPr>
              <a:t>Sabemos que nuestra escritora es una gran defensora del </a:t>
            </a:r>
            <a:r>
              <a:rPr b="1" lang="es" sz="1600" u="sng">
                <a:solidFill>
                  <a:srgbClr val="2F2F2F"/>
                </a:solidFill>
                <a:latin typeface="Inria Serif"/>
                <a:ea typeface="Inria Serif"/>
                <a:cs typeface="Inria Serif"/>
                <a:sym typeface="Inria Serif"/>
              </a:rPr>
              <a:t>FEMINISMO</a:t>
            </a:r>
            <a:r>
              <a:rPr b="1" lang="es" sz="1600">
                <a:solidFill>
                  <a:schemeClr val="dk1"/>
                </a:solidFill>
                <a:latin typeface="Inria Serif"/>
                <a:ea typeface="Inria Serif"/>
                <a:cs typeface="Inria Serif"/>
                <a:sym typeface="Inria Serif"/>
              </a:rPr>
              <a:t>. </a:t>
            </a:r>
            <a:endParaRPr b="1" sz="1600">
              <a:solidFill>
                <a:schemeClr val="dk1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chemeClr val="dk1"/>
                </a:solidFill>
                <a:latin typeface="Inria Serif"/>
                <a:ea typeface="Inria Serif"/>
                <a:cs typeface="Inria Serif"/>
                <a:sym typeface="Inria Serif"/>
              </a:rPr>
              <a:t>En varias entrevistas afirma ser necesario y que debe ser global y transversal </a:t>
            </a:r>
            <a:r>
              <a:rPr lang="es"/>
              <a:t> </a:t>
            </a:r>
            <a:endParaRPr/>
          </a:p>
        </p:txBody>
      </p:sp>
      <p:pic>
        <p:nvPicPr>
          <p:cNvPr id="173" name="Google Shape;173;p21"/>
          <p:cNvPicPr preferRelativeResize="0"/>
          <p:nvPr/>
        </p:nvPicPr>
        <p:blipFill rotWithShape="1">
          <a:blip r:embed="rId3">
            <a:alphaModFix/>
          </a:blip>
          <a:srcRect b="-2025" l="1930" r="-1929" t="-35772"/>
          <a:stretch/>
        </p:blipFill>
        <p:spPr>
          <a:xfrm rot="1525685">
            <a:off x="6923037" y="2346450"/>
            <a:ext cx="1219202" cy="147454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/>
        </p:nvSpPr>
        <p:spPr>
          <a:xfrm>
            <a:off x="1412925" y="4226350"/>
            <a:ext cx="5862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2F2F2F"/>
                </a:solidFill>
                <a:latin typeface="Inria Serif Light"/>
                <a:ea typeface="Inria Serif Light"/>
                <a:cs typeface="Inria Serif Light"/>
                <a:sym typeface="Inria Serif Light"/>
              </a:rPr>
              <a:t>TODAS SUS OBRAS TRATAN SOBRE MUJERES FUERTES Y LES DA UN GRAN RECONOCIMIENTO.</a:t>
            </a:r>
            <a:endParaRPr sz="1600">
              <a:solidFill>
                <a:srgbClr val="2F2F2F"/>
              </a:solidFill>
              <a:latin typeface="Inria Serif Light"/>
              <a:ea typeface="Inria Serif Light"/>
              <a:cs typeface="Inria Serif Light"/>
              <a:sym typeface="Inria Serif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40D35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>
            <p:ph idx="1" type="body"/>
          </p:nvPr>
        </p:nvSpPr>
        <p:spPr>
          <a:xfrm>
            <a:off x="2491200" y="1376725"/>
            <a:ext cx="2080800" cy="20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chemeClr val="hlink"/>
                </a:solidFill>
                <a:hlinkClick r:id="rId3"/>
              </a:rPr>
              <a:t>https://mariaduenas.es/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chemeClr val="hlink"/>
                </a:solidFill>
                <a:hlinkClick r:id="rId4"/>
              </a:rPr>
              <a:t>https://es.wikipedia.org/wiki/Mar%C3%ADa_Due%C3%B1as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chemeClr val="hlink"/>
                </a:solidFill>
                <a:hlinkClick r:id="rId5"/>
              </a:rPr>
              <a:t>https://www.efeminista.com/maria-duenas-feminismo/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2"/>
          <p:cNvSpPr txBox="1"/>
          <p:nvPr>
            <p:ph type="title"/>
          </p:nvPr>
        </p:nvSpPr>
        <p:spPr>
          <a:xfrm>
            <a:off x="133425" y="309850"/>
            <a:ext cx="6075900" cy="80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600">
                <a:latin typeface="Inria Serif"/>
                <a:ea typeface="Inria Serif"/>
                <a:cs typeface="Inria Serif"/>
                <a:sym typeface="Inria Serif"/>
              </a:rPr>
              <a:t>WEBGRAFÍA</a:t>
            </a:r>
            <a:endParaRPr sz="4600"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81" name="Google Shape;181;p22"/>
          <p:cNvSpPr txBox="1"/>
          <p:nvPr>
            <p:ph idx="2" type="body"/>
          </p:nvPr>
        </p:nvSpPr>
        <p:spPr>
          <a:xfrm>
            <a:off x="5589675" y="1376725"/>
            <a:ext cx="3098400" cy="26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chemeClr val="hlink"/>
                </a:solidFill>
                <a:hlinkClick r:id="rId6"/>
              </a:rPr>
              <a:t>http://www.elcorreodeburgos.com/noticias/cultura/feminismo-maria-duenas-nueva-poesia-sol_171080.html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chemeClr val="hlink"/>
                </a:solidFill>
                <a:hlinkClick r:id="rId7"/>
              </a:rPr>
              <a:t>https://www.elconfidencialdigital.com/articulo/vivir/rae-rejuvenecerse-feminizarse/20190704150324127664.html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85975" y="99150"/>
            <a:ext cx="1372050" cy="137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8150" y="339595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ulina template">
  <a:themeElements>
    <a:clrScheme name="Custom 347">
      <a:dk1>
        <a:srgbClr val="756F6F"/>
      </a:dk1>
      <a:lt1>
        <a:srgbClr val="FFFFFF"/>
      </a:lt1>
      <a:dk2>
        <a:srgbClr val="A8A09D"/>
      </a:dk2>
      <a:lt2>
        <a:srgbClr val="F5F1F0"/>
      </a:lt2>
      <a:accent1>
        <a:srgbClr val="AD9B91"/>
      </a:accent1>
      <a:accent2>
        <a:srgbClr val="E2D1C2"/>
      </a:accent2>
      <a:accent3>
        <a:srgbClr val="C4CBBF"/>
      </a:accent3>
      <a:accent4>
        <a:srgbClr val="BFC8CB"/>
      </a:accent4>
      <a:accent5>
        <a:srgbClr val="E9DBDB"/>
      </a:accent5>
      <a:accent6>
        <a:srgbClr val="C5C4BF"/>
      </a:accent6>
      <a:hlink>
        <a:srgbClr val="413A3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1348198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D9.0.4</vt:lpwstr>
  </property>
</Properties>
</file>