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1" Target="ppt/presentation.xml" Type="http://schemas.openxmlformats.org/officeDocument/2006/relationships/officeDocument"/><Relationship Id="rId2"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Proxima Nova"/>
      <p:regular r:id="rId14"/>
      <p:bold r:id="rId15"/>
      <p:italic r:id="rId16"/>
      <p:boldItalic r:id="rId17"/>
    </p:embeddedFont>
    <p:embeddedFont>
      <p:font typeface="Alfa Slab One"/>
      <p:regular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ProximaNova-bold.fntdata"/><Relationship Id="rId14" Type="http://schemas.openxmlformats.org/officeDocument/2006/relationships/font" Target="fonts/ProximaNova-regular.fntdata"/><Relationship Id="rId17" Type="http://schemas.openxmlformats.org/officeDocument/2006/relationships/font" Target="fonts/ProximaNova-boldItalic.fntdata"/><Relationship Id="rId16" Type="http://schemas.openxmlformats.org/officeDocument/2006/relationships/font" Target="fonts/ProximaNova-italic.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AlfaSlabOne-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ca18ff6900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ca18ff6900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ca18ff6900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ca18ff6900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ca18ff6900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ca18ff6900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cc38bab108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cc38bab108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cc38bab108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cc38bab10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cc38bab108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cc38bab108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ca18ff6900_0_1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ca18ff6900_0_1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cc38bab108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cc38bab108_0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cap="flat" cmpd="sng" w="76200">
            <a:solidFill>
              <a:schemeClr val="dk1"/>
            </a:solidFill>
            <a:prstDash val="solid"/>
            <a:round/>
            <a:headEnd len="sm" w="sm" type="none"/>
            <a:tailEnd len="sm" w="sm" type="none"/>
          </a:ln>
        </p:spPr>
      </p:cxnSp>
      <p:sp>
        <p:nvSpPr>
          <p:cNvPr id="11" name="Google Shape;11;p2"/>
          <p:cNvSpPr txBox="1"/>
          <p:nvPr>
            <p:ph type="ctrTitle"/>
          </p:nvPr>
        </p:nvSpPr>
        <p:spPr>
          <a:xfrm>
            <a:off x="311700" y="595975"/>
            <a:ext cx="8520600" cy="19578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2" name="Google Shape;12;p2"/>
          <p:cNvSpPr txBox="1"/>
          <p:nvPr>
            <p:ph idx="1" type="subTitle"/>
          </p:nvPr>
        </p:nvSpPr>
        <p:spPr>
          <a:xfrm>
            <a:off x="311700" y="3165823"/>
            <a:ext cx="8520600" cy="733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67925"/>
            <a:ext cx="8520600" cy="1980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11000"/>
              <a:buNone/>
              <a:defRPr sz="11000">
                <a:solidFill>
                  <a:schemeClr val="dk1"/>
                </a:solidFill>
              </a:defRPr>
            </a:lvl1pPr>
            <a:lvl2pPr lvl="1" algn="ctr">
              <a:spcBef>
                <a:spcPts val="0"/>
              </a:spcBef>
              <a:spcAft>
                <a:spcPts val="0"/>
              </a:spcAft>
              <a:buClr>
                <a:schemeClr val="dk1"/>
              </a:buClr>
              <a:buSzPts val="11000"/>
              <a:buNone/>
              <a:defRPr sz="11000">
                <a:solidFill>
                  <a:schemeClr val="dk1"/>
                </a:solidFill>
              </a:defRPr>
            </a:lvl2pPr>
            <a:lvl3pPr lvl="2" algn="ctr">
              <a:spcBef>
                <a:spcPts val="0"/>
              </a:spcBef>
              <a:spcAft>
                <a:spcPts val="0"/>
              </a:spcAft>
              <a:buClr>
                <a:schemeClr val="dk1"/>
              </a:buClr>
              <a:buSzPts val="11000"/>
              <a:buNone/>
              <a:defRPr sz="11000">
                <a:solidFill>
                  <a:schemeClr val="dk1"/>
                </a:solidFill>
              </a:defRPr>
            </a:lvl3pPr>
            <a:lvl4pPr lvl="3" algn="ctr">
              <a:spcBef>
                <a:spcPts val="0"/>
              </a:spcBef>
              <a:spcAft>
                <a:spcPts val="0"/>
              </a:spcAft>
              <a:buClr>
                <a:schemeClr val="dk1"/>
              </a:buClr>
              <a:buSzPts val="11000"/>
              <a:buNone/>
              <a:defRPr sz="11000">
                <a:solidFill>
                  <a:schemeClr val="dk1"/>
                </a:solidFill>
              </a:defRPr>
            </a:lvl4pPr>
            <a:lvl5pPr lvl="4" algn="ctr">
              <a:spcBef>
                <a:spcPts val="0"/>
              </a:spcBef>
              <a:spcAft>
                <a:spcPts val="0"/>
              </a:spcAft>
              <a:buClr>
                <a:schemeClr val="dk1"/>
              </a:buClr>
              <a:buSzPts val="11000"/>
              <a:buNone/>
              <a:defRPr sz="11000">
                <a:solidFill>
                  <a:schemeClr val="dk1"/>
                </a:solidFill>
              </a:defRPr>
            </a:lvl5pPr>
            <a:lvl6pPr lvl="5" algn="ctr">
              <a:spcBef>
                <a:spcPts val="0"/>
              </a:spcBef>
              <a:spcAft>
                <a:spcPts val="0"/>
              </a:spcAft>
              <a:buClr>
                <a:schemeClr val="dk1"/>
              </a:buClr>
              <a:buSzPts val="11000"/>
              <a:buNone/>
              <a:defRPr sz="11000">
                <a:solidFill>
                  <a:schemeClr val="dk1"/>
                </a:solidFill>
              </a:defRPr>
            </a:lvl6pPr>
            <a:lvl7pPr lvl="6" algn="ctr">
              <a:spcBef>
                <a:spcPts val="0"/>
              </a:spcBef>
              <a:spcAft>
                <a:spcPts val="0"/>
              </a:spcAft>
              <a:buClr>
                <a:schemeClr val="dk1"/>
              </a:buClr>
              <a:buSzPts val="11000"/>
              <a:buNone/>
              <a:defRPr sz="11000">
                <a:solidFill>
                  <a:schemeClr val="dk1"/>
                </a:solidFill>
              </a:defRPr>
            </a:lvl7pPr>
            <a:lvl8pPr lvl="7" algn="ctr">
              <a:spcBef>
                <a:spcPts val="0"/>
              </a:spcBef>
              <a:spcAft>
                <a:spcPts val="0"/>
              </a:spcAft>
              <a:buClr>
                <a:schemeClr val="dk1"/>
              </a:buClr>
              <a:buSzPts val="11000"/>
              <a:buNone/>
              <a:defRPr sz="11000">
                <a:solidFill>
                  <a:schemeClr val="dk1"/>
                </a:solidFill>
              </a:defRPr>
            </a:lvl8pPr>
            <a:lvl9pPr lvl="8" algn="ctr">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p:nvPr>
            <p:ph idx="1" type="body"/>
          </p:nvPr>
        </p:nvSpPr>
        <p:spPr>
          <a:xfrm>
            <a:off x="311700" y="32242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4" name="Shape 14"/>
        <p:cNvGrpSpPr/>
        <p:nvPr/>
      </p:nvGrpSpPr>
      <p:grpSpPr>
        <a:xfrm>
          <a:off x="0" y="0"/>
          <a:ext cx="0" cy="0"/>
          <a:chOff x="0" y="0"/>
          <a:chExt cx="0" cy="0"/>
        </a:xfrm>
      </p:grpSpPr>
      <p:sp>
        <p:nvSpPr>
          <p:cNvPr id="15" name="Google Shape;15;p3"/>
          <p:cNvSpPr txBox="1"/>
          <p:nvPr>
            <p:ph type="title"/>
          </p:nvPr>
        </p:nvSpPr>
        <p:spPr>
          <a:xfrm>
            <a:off x="311700" y="2480550"/>
            <a:ext cx="8114400" cy="24459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6800"/>
              <a:buNone/>
              <a:defRPr sz="6800">
                <a:solidFill>
                  <a:schemeClr val="lt1"/>
                </a:solidFill>
              </a:defRPr>
            </a:lvl1pPr>
            <a:lvl2pPr lvl="1">
              <a:spcBef>
                <a:spcPts val="0"/>
              </a:spcBef>
              <a:spcAft>
                <a:spcPts val="0"/>
              </a:spcAft>
              <a:buClr>
                <a:schemeClr val="lt1"/>
              </a:buClr>
              <a:buSzPts val="6800"/>
              <a:buNone/>
              <a:defRPr sz="6800">
                <a:solidFill>
                  <a:schemeClr val="lt1"/>
                </a:solidFill>
              </a:defRPr>
            </a:lvl2pPr>
            <a:lvl3pPr lvl="2">
              <a:spcBef>
                <a:spcPts val="0"/>
              </a:spcBef>
              <a:spcAft>
                <a:spcPts val="0"/>
              </a:spcAft>
              <a:buClr>
                <a:schemeClr val="lt1"/>
              </a:buClr>
              <a:buSzPts val="6800"/>
              <a:buNone/>
              <a:defRPr sz="6800">
                <a:solidFill>
                  <a:schemeClr val="lt1"/>
                </a:solidFill>
              </a:defRPr>
            </a:lvl3pPr>
            <a:lvl4pPr lvl="3">
              <a:spcBef>
                <a:spcPts val="0"/>
              </a:spcBef>
              <a:spcAft>
                <a:spcPts val="0"/>
              </a:spcAft>
              <a:buClr>
                <a:schemeClr val="lt1"/>
              </a:buClr>
              <a:buSzPts val="6800"/>
              <a:buNone/>
              <a:defRPr sz="6800">
                <a:solidFill>
                  <a:schemeClr val="lt1"/>
                </a:solidFill>
              </a:defRPr>
            </a:lvl4pPr>
            <a:lvl5pPr lvl="4">
              <a:spcBef>
                <a:spcPts val="0"/>
              </a:spcBef>
              <a:spcAft>
                <a:spcPts val="0"/>
              </a:spcAft>
              <a:buClr>
                <a:schemeClr val="lt1"/>
              </a:buClr>
              <a:buSzPts val="6800"/>
              <a:buNone/>
              <a:defRPr sz="6800">
                <a:solidFill>
                  <a:schemeClr val="lt1"/>
                </a:solidFill>
              </a:defRPr>
            </a:lvl5pPr>
            <a:lvl6pPr lvl="5">
              <a:spcBef>
                <a:spcPts val="0"/>
              </a:spcBef>
              <a:spcAft>
                <a:spcPts val="0"/>
              </a:spcAft>
              <a:buClr>
                <a:schemeClr val="lt1"/>
              </a:buClr>
              <a:buSzPts val="6800"/>
              <a:buNone/>
              <a:defRPr sz="6800">
                <a:solidFill>
                  <a:schemeClr val="lt1"/>
                </a:solidFill>
              </a:defRPr>
            </a:lvl6pPr>
            <a:lvl7pPr lvl="6">
              <a:spcBef>
                <a:spcPts val="0"/>
              </a:spcBef>
              <a:spcAft>
                <a:spcPts val="0"/>
              </a:spcAft>
              <a:buClr>
                <a:schemeClr val="lt1"/>
              </a:buClr>
              <a:buSzPts val="6800"/>
              <a:buNone/>
              <a:defRPr sz="6800">
                <a:solidFill>
                  <a:schemeClr val="lt1"/>
                </a:solidFill>
              </a:defRPr>
            </a:lvl7pPr>
            <a:lvl8pPr lvl="7">
              <a:spcBef>
                <a:spcPts val="0"/>
              </a:spcBef>
              <a:spcAft>
                <a:spcPts val="0"/>
              </a:spcAft>
              <a:buClr>
                <a:schemeClr val="lt1"/>
              </a:buClr>
              <a:buSzPts val="6800"/>
              <a:buNone/>
              <a:defRPr sz="6800">
                <a:solidFill>
                  <a:schemeClr val="lt1"/>
                </a:solidFill>
              </a:defRPr>
            </a:lvl8pPr>
            <a:lvl9pPr lvl="8">
              <a:spcBef>
                <a:spcPts val="0"/>
              </a:spcBef>
              <a:spcAft>
                <a:spcPts val="0"/>
              </a:spcAft>
              <a:buClr>
                <a:schemeClr val="lt1"/>
              </a:buClr>
              <a:buSzPts val="6800"/>
              <a:buNone/>
              <a:defRPr sz="6800">
                <a:solidFill>
                  <a:schemeClr val="lt1"/>
                </a:solidFill>
              </a:defRPr>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6318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490875"/>
            <a:ext cx="2808000" cy="3078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33" name="Shape 33"/>
        <p:cNvGrpSpPr/>
        <p:nvPr/>
      </p:nvGrpSpPr>
      <p:grpSpPr>
        <a:xfrm>
          <a:off x="0" y="0"/>
          <a:ext cx="0" cy="0"/>
          <a:chOff x="0" y="0"/>
          <a:chExt cx="0" cy="0"/>
        </a:xfrm>
      </p:grpSpPr>
      <p:sp>
        <p:nvSpPr>
          <p:cNvPr id="34" name="Google Shape;34;p8"/>
          <p:cNvSpPr txBox="1"/>
          <p:nvPr>
            <p:ph type="title"/>
          </p:nvPr>
        </p:nvSpPr>
        <p:spPr>
          <a:xfrm>
            <a:off x="490250" y="526350"/>
            <a:ext cx="56838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8" name="Google Shape;3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39" name="Google Shape;39;p9"/>
          <p:cNvSpPr txBox="1"/>
          <p:nvPr>
            <p:ph type="title"/>
          </p:nvPr>
        </p:nvSpPr>
        <p:spPr>
          <a:xfrm>
            <a:off x="265500" y="1375599"/>
            <a:ext cx="4045200" cy="15519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0" name="Google Shape;40;p9"/>
          <p:cNvSpPr txBox="1"/>
          <p:nvPr>
            <p:ph idx="1" type="subTitle"/>
          </p:nvPr>
        </p:nvSpPr>
        <p:spPr>
          <a:xfrm>
            <a:off x="265500" y="2981125"/>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p:txBody>
      </p:sp>
      <p:sp>
        <p:nvSpPr>
          <p:cNvPr id="41" name="Google Shape;4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2" name="Google Shape;4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9500" y="4233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ameday">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indent="-317500" lvl="1" marL="914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indent="-317500" lvl="2" marL="1371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indent="-317500" lvl="3" marL="1828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indent="-317500" lvl="4" marL="22860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indent="-317500" lvl="5" marL="27432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indent="-317500" lvl="6" marL="32004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indent="-317500" lvl="7" marL="36576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indent="-317500" lvl="8" marL="411480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Proxima Nova"/>
                <a:ea typeface="Proxima Nova"/>
                <a:cs typeface="Proxima Nova"/>
                <a:sym typeface="Proxima Nova"/>
              </a:defRPr>
            </a:lvl1pPr>
            <a:lvl2pPr lvl="1" algn="r">
              <a:buNone/>
              <a:defRPr sz="1000">
                <a:solidFill>
                  <a:schemeClr val="dk2"/>
                </a:solidFill>
                <a:latin typeface="Proxima Nova"/>
                <a:ea typeface="Proxima Nova"/>
                <a:cs typeface="Proxima Nova"/>
                <a:sym typeface="Proxima Nova"/>
              </a:defRPr>
            </a:lvl2pPr>
            <a:lvl3pPr lvl="2" algn="r">
              <a:buNone/>
              <a:defRPr sz="1000">
                <a:solidFill>
                  <a:schemeClr val="dk2"/>
                </a:solidFill>
                <a:latin typeface="Proxima Nova"/>
                <a:ea typeface="Proxima Nova"/>
                <a:cs typeface="Proxima Nova"/>
                <a:sym typeface="Proxima Nova"/>
              </a:defRPr>
            </a:lvl3pPr>
            <a:lvl4pPr lvl="3" algn="r">
              <a:buNone/>
              <a:defRPr sz="1000">
                <a:solidFill>
                  <a:schemeClr val="dk2"/>
                </a:solidFill>
                <a:latin typeface="Proxima Nova"/>
                <a:ea typeface="Proxima Nova"/>
                <a:cs typeface="Proxima Nova"/>
                <a:sym typeface="Proxima Nova"/>
              </a:defRPr>
            </a:lvl4pPr>
            <a:lvl5pPr lvl="4" algn="r">
              <a:buNone/>
              <a:defRPr sz="1000">
                <a:solidFill>
                  <a:schemeClr val="dk2"/>
                </a:solidFill>
                <a:latin typeface="Proxima Nova"/>
                <a:ea typeface="Proxima Nova"/>
                <a:cs typeface="Proxima Nova"/>
                <a:sym typeface="Proxima Nova"/>
              </a:defRPr>
            </a:lvl5pPr>
            <a:lvl6pPr lvl="5" algn="r">
              <a:buNone/>
              <a:defRPr sz="1000">
                <a:solidFill>
                  <a:schemeClr val="dk2"/>
                </a:solidFill>
                <a:latin typeface="Proxima Nova"/>
                <a:ea typeface="Proxima Nova"/>
                <a:cs typeface="Proxima Nova"/>
                <a:sym typeface="Proxima Nova"/>
              </a:defRPr>
            </a:lvl6pPr>
            <a:lvl7pPr lvl="6" algn="r">
              <a:buNone/>
              <a:defRPr sz="1000">
                <a:solidFill>
                  <a:schemeClr val="dk2"/>
                </a:solidFill>
                <a:latin typeface="Proxima Nova"/>
                <a:ea typeface="Proxima Nova"/>
                <a:cs typeface="Proxima Nova"/>
                <a:sym typeface="Proxima Nova"/>
              </a:defRPr>
            </a:lvl7pPr>
            <a:lvl8pPr lvl="7" algn="r">
              <a:buNone/>
              <a:defRPr sz="1000">
                <a:solidFill>
                  <a:schemeClr val="dk2"/>
                </a:solidFill>
                <a:latin typeface="Proxima Nova"/>
                <a:ea typeface="Proxima Nova"/>
                <a:cs typeface="Proxima Nova"/>
                <a:sym typeface="Proxima Nova"/>
              </a:defRPr>
            </a:lvl8pPr>
            <a:lvl9pPr lvl="8" algn="r">
              <a:buNone/>
              <a:defRPr sz="1000">
                <a:solidFill>
                  <a:schemeClr val="dk2"/>
                </a:solidFill>
                <a:latin typeface="Proxima Nova"/>
                <a:ea typeface="Proxima Nova"/>
                <a:cs typeface="Proxima Nova"/>
                <a:sym typeface="Proxima Nova"/>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2.jpeg" Type="http://schemas.openxmlformats.org/officeDocument/2006/relationships/image"/></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arget="../slideLayouts/slideLayout4.xml" Type="http://schemas.openxmlformats.org/officeDocument/2006/relationships/slideLayout"/><Relationship Id="rId2" Target="../notesSlides/notesSlide3.xml" Type="http://schemas.openxmlformats.org/officeDocument/2006/relationships/notesSlide"/><Relationship Id="rId3" Target="../media/image1.jpeg" Type="http://schemas.openxmlformats.org/officeDocument/2006/relationships/image"/></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es.wikipedia.org/wiki/Rosal%C3%ADa_de_Castro" TargetMode="External"/><Relationship Id="rId4" Type="http://schemas.openxmlformats.org/officeDocument/2006/relationships/hyperlink" Target="https://www.bosquedefantasias.com/recursos/biografias-cortas/rosalia-de-castro" TargetMode="External"/><Relationship Id="rId5" Type="http://schemas.openxmlformats.org/officeDocument/2006/relationships/hyperlink" Target="https://www.lainformacion.com/practicopedia/como-fue-la-vida-de-rosalia-de-castr" TargetMode="External"/><Relationship Id="rId6" Type="http://schemas.openxmlformats.org/officeDocument/2006/relationships/hyperlink" Target="https://canalhistoria.es/perfiles/rosalia-de-castro/" TargetMode="External"/><Relationship Id="rId7" Type="http://schemas.openxmlformats.org/officeDocument/2006/relationships/hyperlink" Target="https://literatura1bachdotcom.wordpress.com/rosalia-de-castro/"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mailto:344ryc8571@classroom.iesramonycajaltocina.es"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sp>
        <p:nvSpPr>
          <p:cNvPr id="56" name="Google Shape;56;p13"/>
          <p:cNvSpPr txBox="1"/>
          <p:nvPr>
            <p:ph type="ctrTitle"/>
          </p:nvPr>
        </p:nvSpPr>
        <p:spPr>
          <a:xfrm>
            <a:off x="311700" y="0"/>
            <a:ext cx="8520600" cy="12117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s"/>
              <a:t>ROSALIA DE CASTRO</a:t>
            </a:r>
            <a:endParaRPr/>
          </a:p>
        </p:txBody>
      </p:sp>
      <p:sp>
        <p:nvSpPr>
          <p:cNvPr id="57" name="Google Shape;57;p13"/>
          <p:cNvSpPr txBox="1"/>
          <p:nvPr>
            <p:ph idx="1" type="subTitle"/>
          </p:nvPr>
        </p:nvSpPr>
        <p:spPr>
          <a:xfrm>
            <a:off x="-50" y="4320550"/>
            <a:ext cx="9144000" cy="8229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s"/>
              <a:t>Trabajo realizado por Ainhoa López Rodríguez</a:t>
            </a:r>
            <a:endParaRPr/>
          </a:p>
        </p:txBody>
      </p:sp>
      <p:pic>
        <p:nvPicPr>
          <p:cNvPr id="58" name="Google Shape;58;p13"/>
          <p:cNvPicPr preferRelativeResize="0"/>
          <p:nvPr/>
        </p:nvPicPr>
        <p:blipFill>
          <a:blip r:embed="rId3">
            <a:alphaModFix/>
          </a:blip>
          <a:stretch>
            <a:fillRect/>
          </a:stretch>
        </p:blipFill>
        <p:spPr>
          <a:xfrm>
            <a:off x="2122125" y="1335451"/>
            <a:ext cx="4899650" cy="2744800"/>
          </a:xfrm>
          <a:prstGeom prst="rect">
            <a:avLst/>
          </a:prstGeom>
          <a:noFill/>
          <a:ln>
            <a:noFill/>
          </a:ln>
        </p:spPr>
      </p:pic>
      <p:sp>
        <p:nvSpPr>
          <p:cNvPr id="59" name="Google Shape;59;p1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3" presetSubtype="16">
                                  <p:stCondLst>
                                    <p:cond delay="0"/>
                                  </p:stCondLst>
                                  <p:childTnLst>
                                    <p:set>
                                      <p:cBhvr>
                                        <p:cTn dur="1" fill="hold">
                                          <p:stCondLst>
                                            <p:cond delay="0"/>
                                          </p:stCondLst>
                                        </p:cTn>
                                        <p:tgtEl>
                                          <p:spTgt spid="58"/>
                                        </p:tgtEl>
                                        <p:attrNameLst>
                                          <p:attrName>style.visibility</p:attrName>
                                        </p:attrNameLst>
                                      </p:cBhvr>
                                      <p:to>
                                        <p:strVal val="visible"/>
                                      </p:to>
                                    </p:set>
                                    <p:anim calcmode="lin" valueType="num">
                                      <p:cBhvr additive="base">
                                        <p:cTn dur="1800"/>
                                        <p:tgtEl>
                                          <p:spTgt spid="58"/>
                                        </p:tgtEl>
                                        <p:attrNameLst>
                                          <p:attrName>ppt_w</p:attrName>
                                        </p:attrNameLst>
                                      </p:cBhvr>
                                      <p:tavLst>
                                        <p:tav fmla="" tm="0">
                                          <p:val>
                                            <p:strVal val="0"/>
                                          </p:val>
                                        </p:tav>
                                        <p:tav fmla="" tm="100000">
                                          <p:val>
                                            <p:strVal val="#ppt_w"/>
                                          </p:val>
                                        </p:tav>
                                      </p:tavLst>
                                    </p:anim>
                                    <p:anim calcmode="lin" valueType="num">
                                      <p:cBhvr additive="base">
                                        <p:cTn dur="1800"/>
                                        <p:tgtEl>
                                          <p:spTgt spid="58"/>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                                </a:t>
            </a:r>
            <a:r>
              <a:rPr lang="es"/>
              <a:t> </a:t>
            </a:r>
            <a:r>
              <a:rPr lang="es"/>
              <a:t> ÍNDICE</a:t>
            </a:r>
            <a:endParaRPr/>
          </a:p>
        </p:txBody>
      </p:sp>
      <p:sp>
        <p:nvSpPr>
          <p:cNvPr id="65" name="Google Shape;65;p14"/>
          <p:cNvSpPr txBox="1"/>
          <p:nvPr>
            <p:ph idx="1" type="body"/>
          </p:nvPr>
        </p:nvSpPr>
        <p:spPr>
          <a:xfrm>
            <a:off x="220250" y="1126350"/>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AutoNum type="arabicPeriod"/>
            </a:pPr>
            <a:r>
              <a:rPr lang="es" u="sng">
                <a:solidFill>
                  <a:schemeClr val="hlink"/>
                </a:solidFill>
                <a:hlinkClick action="ppaction://hlinkshowjump?jump=nextslide"/>
              </a:rPr>
              <a:t>Biografía</a:t>
            </a:r>
            <a:endParaRPr/>
          </a:p>
          <a:p>
            <a:pPr indent="0" lvl="0" marL="457200" rtl="0" algn="l">
              <a:spcBef>
                <a:spcPts val="1200"/>
              </a:spcBef>
              <a:spcAft>
                <a:spcPts val="0"/>
              </a:spcAft>
              <a:buNone/>
            </a:pPr>
            <a:r>
              <a:rPr lang="es" u="sng">
                <a:solidFill>
                  <a:schemeClr val="hlink"/>
                </a:solidFill>
                <a:hlinkClick action="ppaction://hlinkshowjump?jump=nextslide"/>
              </a:rPr>
              <a:t>1.1 Infancia</a:t>
            </a:r>
            <a:endParaRPr/>
          </a:p>
          <a:p>
            <a:pPr indent="0" lvl="0" marL="457200" rtl="0" algn="l">
              <a:spcBef>
                <a:spcPts val="1200"/>
              </a:spcBef>
              <a:spcAft>
                <a:spcPts val="0"/>
              </a:spcAft>
              <a:buNone/>
            </a:pPr>
            <a:r>
              <a:rPr lang="es" u="sng">
                <a:solidFill>
                  <a:schemeClr val="hlink"/>
                </a:solidFill>
                <a:hlinkClick action="ppaction://hlinkshowjump?jump=nextslide"/>
              </a:rPr>
              <a:t>1.2 Madurez</a:t>
            </a:r>
            <a:endParaRPr/>
          </a:p>
          <a:p>
            <a:pPr indent="0" lvl="0" marL="457200" rtl="0" algn="l">
              <a:spcBef>
                <a:spcPts val="1200"/>
              </a:spcBef>
              <a:spcAft>
                <a:spcPts val="0"/>
              </a:spcAft>
              <a:buNone/>
            </a:pPr>
            <a:r>
              <a:rPr lang="es" u="sng">
                <a:solidFill>
                  <a:schemeClr val="hlink"/>
                </a:solidFill>
                <a:hlinkClick action="ppaction://hlinkshowjump?jump=nextslide"/>
              </a:rPr>
              <a:t>1.3 Últimos años</a:t>
            </a:r>
            <a:endParaRPr/>
          </a:p>
          <a:p>
            <a:pPr indent="-342900" lvl="0" marL="457200" rtl="0" algn="l">
              <a:spcBef>
                <a:spcPts val="1200"/>
              </a:spcBef>
              <a:spcAft>
                <a:spcPts val="0"/>
              </a:spcAft>
              <a:buSzPts val="1800"/>
              <a:buAutoNum type="arabicPeriod"/>
            </a:pPr>
            <a:r>
              <a:rPr lang="es" u="sng">
                <a:solidFill>
                  <a:schemeClr val="hlink"/>
                </a:solidFill>
                <a:hlinkClick action="ppaction://hlinkshowjump?jump=nextslide"/>
              </a:rPr>
              <a:t>Obras Más Importantes</a:t>
            </a:r>
            <a:endParaRPr/>
          </a:p>
          <a:p>
            <a:pPr indent="-342900" lvl="0" marL="457200" rtl="0" algn="l">
              <a:spcBef>
                <a:spcPts val="0"/>
              </a:spcBef>
              <a:spcAft>
                <a:spcPts val="0"/>
              </a:spcAft>
              <a:buSzPts val="1800"/>
              <a:buAutoNum type="arabicPeriod"/>
            </a:pPr>
            <a:r>
              <a:rPr lang="es" u="sng">
                <a:solidFill>
                  <a:schemeClr val="hlink"/>
                </a:solidFill>
                <a:hlinkClick action="ppaction://hlinkshowjump?jump=nextslide"/>
              </a:rPr>
              <a:t>Bibliografía</a:t>
            </a:r>
            <a:endParaRPr/>
          </a:p>
          <a:p>
            <a:pPr indent="0" lvl="0" marL="457200" rtl="0" algn="l">
              <a:spcBef>
                <a:spcPts val="1200"/>
              </a:spcBef>
              <a:spcAft>
                <a:spcPts val="1200"/>
              </a:spcAft>
              <a:buNone/>
            </a:pPr>
            <a:r>
              <a:t/>
            </a:r>
            <a:endParaRPr/>
          </a:p>
        </p:txBody>
      </p:sp>
      <p:sp>
        <p:nvSpPr>
          <p:cNvPr id="66" name="Google Shape;66;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gtEl>
                                        <p:attrNameLst>
                                          <p:attrName>style.visibility</p:attrName>
                                        </p:attrNameLst>
                                      </p:cBhvr>
                                      <p:to>
                                        <p:strVal val="visible"/>
                                      </p:to>
                                    </p:set>
                                    <p:animEffect filter="fade" transition="in">
                                      <p:cBhvr>
                                        <p:cTn dur="1000"/>
                                        <p:tgtEl>
                                          <p:spTgt spid="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3335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                              BIOGRAFÍA</a:t>
            </a:r>
            <a:endParaRPr/>
          </a:p>
        </p:txBody>
      </p:sp>
      <p:sp>
        <p:nvSpPr>
          <p:cNvPr id="72" name="Google Shape;72;p15"/>
          <p:cNvSpPr txBox="1"/>
          <p:nvPr>
            <p:ph idx="1" type="body"/>
          </p:nvPr>
        </p:nvSpPr>
        <p:spPr>
          <a:xfrm>
            <a:off x="311700" y="1152475"/>
            <a:ext cx="2353200" cy="29886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
        <p:nvSpPr>
          <p:cNvPr id="73" name="Google Shape;73;p15"/>
          <p:cNvSpPr txBox="1"/>
          <p:nvPr>
            <p:ph idx="2" type="body"/>
          </p:nvPr>
        </p:nvSpPr>
        <p:spPr>
          <a:xfrm>
            <a:off x="2926200" y="1021850"/>
            <a:ext cx="5906100" cy="3785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t>  Nació el </a:t>
            </a:r>
            <a:r>
              <a:rPr lang="es">
                <a:solidFill>
                  <a:srgbClr val="FF0000"/>
                </a:solidFill>
              </a:rPr>
              <a:t>24 de Febrero de 1837 </a:t>
            </a:r>
            <a:r>
              <a:rPr lang="es"/>
              <a:t>en Santiago de Compostela</a:t>
            </a:r>
            <a:endParaRPr/>
          </a:p>
          <a:p>
            <a:pPr indent="0" lvl="0" marL="0" rtl="0" algn="l">
              <a:spcBef>
                <a:spcPts val="1200"/>
              </a:spcBef>
              <a:spcAft>
                <a:spcPts val="0"/>
              </a:spcAft>
              <a:buNone/>
            </a:pPr>
            <a:r>
              <a:rPr lang="es"/>
              <a:t>  Su nombre de nacimiento es </a:t>
            </a:r>
            <a:r>
              <a:rPr lang="es">
                <a:solidFill>
                  <a:srgbClr val="FF0000"/>
                </a:solidFill>
              </a:rPr>
              <a:t>María Rosalía Rita de Castro</a:t>
            </a:r>
            <a:endParaRPr>
              <a:solidFill>
                <a:srgbClr val="FF0000"/>
              </a:solidFill>
            </a:endParaRPr>
          </a:p>
          <a:p>
            <a:pPr indent="0" lvl="0" marL="0" rtl="0" algn="l">
              <a:spcBef>
                <a:spcPts val="1200"/>
              </a:spcBef>
              <a:spcAft>
                <a:spcPts val="0"/>
              </a:spcAft>
              <a:buNone/>
            </a:pPr>
            <a:r>
              <a:rPr lang="es"/>
              <a:t>  Falleció el </a:t>
            </a:r>
            <a:r>
              <a:rPr lang="es">
                <a:solidFill>
                  <a:srgbClr val="FF0000"/>
                </a:solidFill>
              </a:rPr>
              <a:t>15 de Julio de 1885 </a:t>
            </a:r>
            <a:r>
              <a:rPr lang="es"/>
              <a:t>(48 años) en Padrón</a:t>
            </a:r>
            <a:endParaRPr/>
          </a:p>
          <a:p>
            <a:pPr indent="0" lvl="0" marL="0" rtl="0" algn="l">
              <a:spcBef>
                <a:spcPts val="1200"/>
              </a:spcBef>
              <a:spcAft>
                <a:spcPts val="0"/>
              </a:spcAft>
              <a:buNone/>
            </a:pPr>
            <a:r>
              <a:rPr lang="es"/>
              <a:t>  La causa de su muerte fue </a:t>
            </a:r>
            <a:r>
              <a:rPr lang="es">
                <a:solidFill>
                  <a:srgbClr val="FF0000"/>
                </a:solidFill>
              </a:rPr>
              <a:t>cáncer uterino</a:t>
            </a:r>
            <a:endParaRPr>
              <a:solidFill>
                <a:srgbClr val="FF0000"/>
              </a:solidFill>
            </a:endParaRPr>
          </a:p>
          <a:p>
            <a:pPr indent="0" lvl="0" marL="0" rtl="0" algn="l">
              <a:spcBef>
                <a:spcPts val="1200"/>
              </a:spcBef>
              <a:spcAft>
                <a:spcPts val="0"/>
              </a:spcAft>
              <a:buNone/>
            </a:pPr>
            <a:r>
              <a:rPr lang="es"/>
              <a:t>  Su religión es </a:t>
            </a:r>
            <a:r>
              <a:rPr lang="es">
                <a:solidFill>
                  <a:srgbClr val="FF0000"/>
                </a:solidFill>
              </a:rPr>
              <a:t>Catolicismo</a:t>
            </a:r>
            <a:endParaRPr>
              <a:solidFill>
                <a:srgbClr val="FF0000"/>
              </a:solidFill>
            </a:endParaRPr>
          </a:p>
          <a:p>
            <a:pPr indent="0" lvl="0" marL="0" rtl="0" algn="l">
              <a:spcBef>
                <a:spcPts val="1200"/>
              </a:spcBef>
              <a:spcAft>
                <a:spcPts val="0"/>
              </a:spcAft>
              <a:buNone/>
            </a:pPr>
            <a:r>
              <a:rPr lang="es"/>
              <a:t>  Familia: Su marido Manuel Murguía / Su hijo Ovidio Murguía de Castro</a:t>
            </a:r>
            <a:endParaRPr/>
          </a:p>
          <a:p>
            <a:pPr indent="0" lvl="0" marL="0" rtl="0" algn="l">
              <a:spcBef>
                <a:spcPts val="1200"/>
              </a:spcBef>
              <a:spcAft>
                <a:spcPts val="0"/>
              </a:spcAft>
              <a:buNone/>
            </a:pPr>
            <a:r>
              <a:rPr lang="es"/>
              <a:t>  Su ocupación era </a:t>
            </a:r>
            <a:r>
              <a:rPr lang="es">
                <a:solidFill>
                  <a:srgbClr val="FF0000"/>
                </a:solidFill>
              </a:rPr>
              <a:t>escritora y poeta</a:t>
            </a:r>
            <a:endParaRPr>
              <a:solidFill>
                <a:srgbClr val="FF0000"/>
              </a:solidFill>
            </a:endParaRPr>
          </a:p>
          <a:p>
            <a:pPr indent="0" lvl="0" marL="0" rtl="0" algn="l">
              <a:spcBef>
                <a:spcPts val="1200"/>
              </a:spcBef>
              <a:spcAft>
                <a:spcPts val="0"/>
              </a:spcAft>
              <a:buNone/>
            </a:pPr>
            <a:r>
              <a:rPr lang="es"/>
              <a:t>  Movimiento: </a:t>
            </a:r>
            <a:r>
              <a:rPr lang="es">
                <a:solidFill>
                  <a:srgbClr val="FF0000"/>
                </a:solidFill>
              </a:rPr>
              <a:t>Rexurdimento y Romanticismo</a:t>
            </a:r>
            <a:endParaRPr>
              <a:solidFill>
                <a:srgbClr val="FF0000"/>
              </a:solidFill>
            </a:endParaRPr>
          </a:p>
          <a:p>
            <a:pPr indent="0" lvl="0" marL="0" rtl="0" algn="l">
              <a:spcBef>
                <a:spcPts val="1200"/>
              </a:spcBef>
              <a:spcAft>
                <a:spcPts val="1200"/>
              </a:spcAft>
              <a:buNone/>
            </a:pPr>
            <a:r>
              <a:rPr lang="es"/>
              <a:t>  Géneros: </a:t>
            </a:r>
            <a:r>
              <a:rPr lang="es">
                <a:solidFill>
                  <a:srgbClr val="FF0000"/>
                </a:solidFill>
              </a:rPr>
              <a:t>Poesía, Novela y Cuento</a:t>
            </a:r>
            <a:endParaRPr>
              <a:solidFill>
                <a:srgbClr val="FF0000"/>
              </a:solidFill>
            </a:endParaRPr>
          </a:p>
        </p:txBody>
      </p:sp>
      <p:pic>
        <p:nvPicPr>
          <p:cNvPr id="74" name="Google Shape;74;p15"/>
          <p:cNvPicPr preferRelativeResize="0"/>
          <p:nvPr/>
        </p:nvPicPr>
        <p:blipFill>
          <a:blip r:embed="rId3">
            <a:alphaModFix/>
          </a:blip>
          <a:stretch>
            <a:fillRect/>
          </a:stretch>
        </p:blipFill>
        <p:spPr>
          <a:xfrm>
            <a:off x="311700" y="1152475"/>
            <a:ext cx="2353200" cy="3080050"/>
          </a:xfrm>
          <a:prstGeom prst="rect">
            <a:avLst/>
          </a:prstGeom>
          <a:noFill/>
          <a:ln>
            <a:noFill/>
          </a:ln>
        </p:spPr>
      </p:pic>
      <p:sp>
        <p:nvSpPr>
          <p:cNvPr id="75" name="Google Shape;75;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mc:AlternateContent>
    <mc:Choice Requires="p14">
      <p:transition spd="slow" p14:dur="1900">
        <p14:prism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23" presetSubtype="16">
                                  <p:stCondLst>
                                    <p:cond delay="0"/>
                                  </p:stCondLst>
                                  <p:childTnLst>
                                    <p:set>
                                      <p:cBhvr>
                                        <p:cTn dur="1" fill="hold">
                                          <p:stCondLst>
                                            <p:cond delay="0"/>
                                          </p:stCondLst>
                                        </p:cTn>
                                        <p:tgtEl>
                                          <p:spTgt spid="74"/>
                                        </p:tgtEl>
                                        <p:attrNameLst>
                                          <p:attrName>style.visibility</p:attrName>
                                        </p:attrNameLst>
                                      </p:cBhvr>
                                      <p:to>
                                        <p:strVal val="visible"/>
                                      </p:to>
                                    </p:set>
                                    <p:anim calcmode="lin" valueType="num">
                                      <p:cBhvr additive="base">
                                        <p:cTn dur="1400"/>
                                        <p:tgtEl>
                                          <p:spTgt spid="74"/>
                                        </p:tgtEl>
                                        <p:attrNameLst>
                                          <p:attrName>ppt_w</p:attrName>
                                        </p:attrNameLst>
                                      </p:cBhvr>
                                      <p:tavLst>
                                        <p:tav fmla="" tm="0">
                                          <p:val>
                                            <p:strVal val="0"/>
                                          </p:val>
                                        </p:tav>
                                        <p:tav fmla="" tm="100000">
                                          <p:val>
                                            <p:strVal val="#ppt_w"/>
                                          </p:val>
                                        </p:tav>
                                      </p:tavLst>
                                    </p:anim>
                                    <p:anim calcmode="lin" valueType="num">
                                      <p:cBhvr additive="base">
                                        <p:cTn dur="1400"/>
                                        <p:tgtEl>
                                          <p:spTgt spid="74"/>
                                        </p:tgtEl>
                                        <p:attrNameLst>
                                          <p:attrName>ppt_h</p:attrName>
                                        </p:attrNameLst>
                                      </p:cBhvr>
                                      <p:tavLst>
                                        <p:tav fmla="" tm="0">
                                          <p:val>
                                            <p:strVal val="0"/>
                                          </p:val>
                                        </p:tav>
                                        <p:tav fmla="" tm="100000">
                                          <p:val>
                                            <p:strVal val="#ppt_h"/>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idx="1" type="body"/>
          </p:nvPr>
        </p:nvSpPr>
        <p:spPr>
          <a:xfrm>
            <a:off x="276150" y="182550"/>
            <a:ext cx="8591700" cy="4778400"/>
          </a:xfrm>
          <a:prstGeom prst="rect">
            <a:avLst/>
          </a:prstGeom>
          <a:ln cap="flat" cmpd="sng" w="9525">
            <a:solidFill>
              <a:srgbClr val="FFFFFF"/>
            </a:solidFill>
            <a:prstDash val="solid"/>
            <a:round/>
            <a:headEnd len="sm" w="sm" type="none"/>
            <a:tailEnd len="sm" w="sm" type="none"/>
          </a:ln>
        </p:spPr>
        <p:txBody>
          <a:bodyPr anchorCtr="0" anchor="t" bIns="91425" lIns="91425" spcFirstLastPara="1" rIns="91425" wrap="square" tIns="91425">
            <a:normAutofit/>
          </a:bodyPr>
          <a:lstStyle/>
          <a:p>
            <a:pPr indent="0" lvl="0" marL="0" rtl="0" algn="l">
              <a:spcBef>
                <a:spcPts val="0"/>
              </a:spcBef>
              <a:spcAft>
                <a:spcPts val="0"/>
              </a:spcAft>
              <a:buNone/>
            </a:pPr>
            <a:r>
              <a:rPr lang="es"/>
              <a:t>· </a:t>
            </a:r>
            <a:r>
              <a:rPr lang="es" sz="1400"/>
              <a:t>Rosalía de Castro fue </a:t>
            </a:r>
            <a:r>
              <a:rPr b="1" lang="es" sz="1400">
                <a:solidFill>
                  <a:srgbClr val="FF9900"/>
                </a:solidFill>
              </a:rPr>
              <a:t>poetisa y novelista</a:t>
            </a:r>
            <a:r>
              <a:rPr lang="es" sz="1400">
                <a:solidFill>
                  <a:srgbClr val="FF9900"/>
                </a:solidFill>
              </a:rPr>
              <a:t> </a:t>
            </a:r>
            <a:r>
              <a:rPr lang="es" sz="1400"/>
              <a:t>española que escribió tanto en gallego como en castellano. Es considerada entre una de los grandes poetas de la </a:t>
            </a:r>
            <a:r>
              <a:rPr b="1" lang="es" sz="1400">
                <a:solidFill>
                  <a:srgbClr val="FF9900"/>
                </a:solidFill>
              </a:rPr>
              <a:t>literatura española </a:t>
            </a:r>
            <a:r>
              <a:rPr lang="es" sz="1400"/>
              <a:t>del siglo XIX. </a:t>
            </a:r>
            <a:endParaRPr sz="1400"/>
          </a:p>
          <a:p>
            <a:pPr indent="0" lvl="0" marL="0" rtl="0" algn="l">
              <a:spcBef>
                <a:spcPts val="1200"/>
              </a:spcBef>
              <a:spcAft>
                <a:spcPts val="0"/>
              </a:spcAft>
              <a:buNone/>
            </a:pPr>
            <a:r>
              <a:t/>
            </a:r>
            <a:endParaRPr sz="1400"/>
          </a:p>
          <a:p>
            <a:pPr indent="0" lvl="0" marL="0" rtl="0" algn="l">
              <a:spcBef>
                <a:spcPts val="1200"/>
              </a:spcBef>
              <a:spcAft>
                <a:spcPts val="0"/>
              </a:spcAft>
              <a:buNone/>
            </a:pPr>
            <a:r>
              <a:rPr lang="es" sz="1400"/>
              <a:t>· La vida de Rosalia, al menos los primeros años, fueron muy duros porque era hija de un sacerdote y una mujer pobre. Los sacerdotes no podían casarse ni tener hijos, por lo que él nunca le dió apoyo económico ni la reconoció.</a:t>
            </a:r>
            <a:endParaRPr sz="1400"/>
          </a:p>
          <a:p>
            <a:pPr indent="0" lvl="0" marL="0" rtl="0" algn="l">
              <a:spcBef>
                <a:spcPts val="1200"/>
              </a:spcBef>
              <a:spcAft>
                <a:spcPts val="0"/>
              </a:spcAft>
              <a:buNone/>
            </a:pPr>
            <a:r>
              <a:t/>
            </a:r>
            <a:endParaRPr sz="1400"/>
          </a:p>
          <a:p>
            <a:pPr indent="0" lvl="0" marL="0" rtl="0" algn="l">
              <a:spcBef>
                <a:spcPts val="1200"/>
              </a:spcBef>
              <a:spcAft>
                <a:spcPts val="0"/>
              </a:spcAft>
              <a:buNone/>
            </a:pPr>
            <a:r>
              <a:rPr lang="es" sz="1400"/>
              <a:t>· Rosalia tenía una gran debilidad para</a:t>
            </a:r>
            <a:r>
              <a:rPr b="1" lang="es" sz="1400">
                <a:solidFill>
                  <a:srgbClr val="FF9900"/>
                </a:solidFill>
              </a:rPr>
              <a:t> la escritura y la poesía,</a:t>
            </a:r>
            <a:r>
              <a:rPr lang="es" sz="1400"/>
              <a:t> pero muchas de sus historias estaban llenas de tristeza y melancolía.</a:t>
            </a:r>
            <a:endParaRPr sz="1400"/>
          </a:p>
          <a:p>
            <a:pPr indent="0" lvl="0" marL="0" rtl="0" algn="l">
              <a:spcBef>
                <a:spcPts val="1200"/>
              </a:spcBef>
              <a:spcAft>
                <a:spcPts val="0"/>
              </a:spcAft>
              <a:buNone/>
            </a:pPr>
            <a:r>
              <a:t/>
            </a:r>
            <a:endParaRPr sz="1400"/>
          </a:p>
          <a:p>
            <a:pPr indent="0" lvl="0" marL="0" rtl="0" algn="l">
              <a:spcBef>
                <a:spcPts val="1200"/>
              </a:spcBef>
              <a:spcAft>
                <a:spcPts val="0"/>
              </a:spcAft>
              <a:buNone/>
            </a:pPr>
            <a:r>
              <a:rPr lang="es" sz="1400"/>
              <a:t>· </a:t>
            </a:r>
            <a:r>
              <a:rPr b="1" lang="es" sz="1400">
                <a:solidFill>
                  <a:srgbClr val="FF9900"/>
                </a:solidFill>
              </a:rPr>
              <a:t>Escribía cosas tristes </a:t>
            </a:r>
            <a:r>
              <a:rPr lang="es" sz="1400"/>
              <a:t>porque su vida estaba llena de situaciones algo tristes y la escritura era su forma de luchar contra ellas</a:t>
            </a:r>
            <a:endParaRPr sz="1400"/>
          </a:p>
          <a:p>
            <a:pPr indent="0" lvl="0" marL="0" rtl="0" algn="l">
              <a:spcBef>
                <a:spcPts val="1200"/>
              </a:spcBef>
              <a:spcAft>
                <a:spcPts val="1200"/>
              </a:spcAft>
              <a:buNone/>
            </a:pPr>
            <a:r>
              <a:t/>
            </a:r>
            <a:endParaRPr sz="1400"/>
          </a:p>
        </p:txBody>
      </p:sp>
      <p:sp>
        <p:nvSpPr>
          <p:cNvPr id="81" name="Google Shape;81;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mc:AlternateContent>
    <mc:Choice Requires="p14">
      <p:transition spd="slow" p14:dur="1900">
        <p14:gallery dir="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500550" y="2498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                       1.1 SU INFANCIA</a:t>
            </a:r>
            <a:endParaRPr/>
          </a:p>
        </p:txBody>
      </p:sp>
      <p:sp>
        <p:nvSpPr>
          <p:cNvPr id="87" name="Google Shape;87;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
        <p:nvSpPr>
          <p:cNvPr id="88" name="Google Shape;88;p17"/>
          <p:cNvSpPr/>
          <p:nvPr/>
        </p:nvSpPr>
        <p:spPr>
          <a:xfrm>
            <a:off x="120400" y="1243425"/>
            <a:ext cx="2907900" cy="165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1200"/>
              </a:spcAft>
              <a:buNone/>
            </a:pPr>
            <a:r>
              <a:rPr lang="es">
                <a:solidFill>
                  <a:schemeClr val="dk2"/>
                </a:solidFill>
                <a:latin typeface="Proxima Nova"/>
                <a:ea typeface="Proxima Nova"/>
                <a:cs typeface="Proxima Nova"/>
                <a:sym typeface="Proxima Nova"/>
              </a:rPr>
              <a:t>Al nacer fue considerada un nacimiento no bien avenido así que al principio no fue aceptada por la familia materna, por eso durante sus primeros años fue criada por sus dos tías paternas.</a:t>
            </a:r>
            <a:endParaRPr>
              <a:solidFill>
                <a:schemeClr val="dk2"/>
              </a:solidFill>
              <a:latin typeface="Proxima Nova"/>
              <a:ea typeface="Proxima Nova"/>
              <a:cs typeface="Proxima Nova"/>
              <a:sym typeface="Proxima Nova"/>
            </a:endParaRPr>
          </a:p>
        </p:txBody>
      </p:sp>
      <p:sp>
        <p:nvSpPr>
          <p:cNvPr id="89" name="Google Shape;89;p17"/>
          <p:cNvSpPr/>
          <p:nvPr/>
        </p:nvSpPr>
        <p:spPr>
          <a:xfrm>
            <a:off x="6113250" y="1243425"/>
            <a:ext cx="2907900" cy="16548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1200"/>
              </a:spcAft>
              <a:buNone/>
            </a:pPr>
            <a:r>
              <a:rPr lang="es">
                <a:solidFill>
                  <a:schemeClr val="dk2"/>
                </a:solidFill>
                <a:latin typeface="Proxima Nova"/>
                <a:ea typeface="Proxima Nova"/>
                <a:cs typeface="Proxima Nova"/>
                <a:sym typeface="Proxima Nova"/>
              </a:rPr>
              <a:t>El nombre con el que la bautizaron fue María Rosalía Rita. En ese documento se podía leer que la “niña iba sin número por no haber pasado a la inclusa” Empezó a escribir versos a los doce años</a:t>
            </a:r>
            <a:endParaRPr/>
          </a:p>
        </p:txBody>
      </p:sp>
      <p:sp>
        <p:nvSpPr>
          <p:cNvPr id="90" name="Google Shape;90;p17"/>
          <p:cNvSpPr/>
          <p:nvPr/>
        </p:nvSpPr>
        <p:spPr>
          <a:xfrm>
            <a:off x="3089400" y="3306325"/>
            <a:ext cx="2965200" cy="17505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1200"/>
              </a:spcAft>
              <a:buNone/>
            </a:pPr>
            <a:r>
              <a:rPr lang="es">
                <a:solidFill>
                  <a:schemeClr val="dk2"/>
                </a:solidFill>
                <a:latin typeface="Proxima Nova"/>
                <a:ea typeface="Proxima Nova"/>
                <a:cs typeface="Proxima Nova"/>
                <a:sym typeface="Proxima Nova"/>
              </a:rPr>
              <a:t>La flor, se publicó en Madrid en 1857 y recibió elogiosas críticas de Manuel Martínez Murguía, crítico destacado del Renacimiento gallego, con quien contrajo matrimonio al año siguiente.</a:t>
            </a:r>
            <a:endParaRPr>
              <a:solidFill>
                <a:schemeClr val="dk2"/>
              </a:solidFill>
              <a:latin typeface="Proxima Nova"/>
              <a:ea typeface="Proxima Nova"/>
              <a:cs typeface="Proxima Nova"/>
              <a:sym typeface="Proxima Nova"/>
            </a:endParaRPr>
          </a:p>
        </p:txBody>
      </p:sp>
      <p:sp>
        <p:nvSpPr>
          <p:cNvPr id="91" name="Google Shape;91;p17"/>
          <p:cNvSpPr/>
          <p:nvPr/>
        </p:nvSpPr>
        <p:spPr>
          <a:xfrm>
            <a:off x="3414650" y="1721675"/>
            <a:ext cx="2133000" cy="4590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2" name="Google Shape;92;p17"/>
          <p:cNvCxnSpPr/>
          <p:nvPr/>
        </p:nvCxnSpPr>
        <p:spPr>
          <a:xfrm flipH="1">
            <a:off x="6580650" y="3261600"/>
            <a:ext cx="1291200" cy="1176600"/>
          </a:xfrm>
          <a:prstGeom prst="straightConnector1">
            <a:avLst/>
          </a:prstGeom>
          <a:noFill/>
          <a:ln cap="flat" cmpd="sng" w="38100">
            <a:solidFill>
              <a:schemeClr val="dk2"/>
            </a:solidFill>
            <a:prstDash val="solid"/>
            <a:round/>
            <a:headEnd len="med" w="med" type="none"/>
            <a:tailEnd len="med" w="med" type="triangle"/>
          </a:ln>
        </p:spPr>
      </p:cxnSp>
      <p:cxnSp>
        <p:nvCxnSpPr>
          <p:cNvPr id="93" name="Google Shape;93;p17"/>
          <p:cNvCxnSpPr/>
          <p:nvPr/>
        </p:nvCxnSpPr>
        <p:spPr>
          <a:xfrm>
            <a:off x="1072150" y="3185100"/>
            <a:ext cx="1347900" cy="1167000"/>
          </a:xfrm>
          <a:prstGeom prst="straightConnector1">
            <a:avLst/>
          </a:prstGeom>
          <a:noFill/>
          <a:ln cap="flat" cmpd="sng" w="38100">
            <a:solidFill>
              <a:schemeClr val="dk2"/>
            </a:solidFill>
            <a:prstDash val="solid"/>
            <a:round/>
            <a:headEnd len="med" w="med" type="none"/>
            <a:tailEnd len="med" w="med" type="triangle"/>
          </a:ln>
        </p:spPr>
      </p:cxnSp>
    </p:spTree>
  </p:cSld>
  <p:clrMapOvr>
    <a:masterClrMapping/>
  </p:clrMapOvr>
  <mc:AlternateContent>
    <mc:Choice Requires="p14">
      <p:transition spd="slow" p14:dur="1500">
        <p14:gallery dir="l"/>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1243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                         1.2 SU MADUREZ</a:t>
            </a:r>
            <a:endParaRPr/>
          </a:p>
        </p:txBody>
      </p:sp>
      <p:sp>
        <p:nvSpPr>
          <p:cNvPr id="99" name="Google Shape;99;p18"/>
          <p:cNvSpPr txBox="1"/>
          <p:nvPr>
            <p:ph idx="1" type="body"/>
          </p:nvPr>
        </p:nvSpPr>
        <p:spPr>
          <a:xfrm>
            <a:off x="150000" y="697075"/>
            <a:ext cx="8844000" cy="4245000"/>
          </a:xfrm>
          <a:prstGeom prst="rect">
            <a:avLst/>
          </a:prstGeom>
        </p:spPr>
        <p:txBody>
          <a:bodyPr anchorCtr="0" anchor="t" bIns="91425" lIns="91425" spcFirstLastPara="1" rIns="91425" wrap="square" tIns="91425">
            <a:noAutofit/>
          </a:bodyPr>
          <a:lstStyle/>
          <a:p>
            <a:pPr indent="-317500" lvl="0" marL="457200" rtl="0" algn="l">
              <a:lnSpc>
                <a:spcPct val="105000"/>
              </a:lnSpc>
              <a:spcBef>
                <a:spcPts val="0"/>
              </a:spcBef>
              <a:spcAft>
                <a:spcPts val="0"/>
              </a:spcAft>
              <a:buSzPts val="1400"/>
              <a:buChar char="●"/>
            </a:pPr>
            <a:r>
              <a:rPr lang="es" sz="1400"/>
              <a:t>El lugar preciso en que Rosalía conoció a Manuel Murguía es motivo de debate. Rosalía y Manuel contrajeron matrimonio el</a:t>
            </a:r>
            <a:r>
              <a:rPr lang="es" sz="1400">
                <a:solidFill>
                  <a:srgbClr val="FF0000"/>
                </a:solidFill>
              </a:rPr>
              <a:t> 10 de octubre de 1858 </a:t>
            </a:r>
            <a:r>
              <a:rPr lang="es" sz="1400"/>
              <a:t>en la iglesia parroquial de San Ildefonso.</a:t>
            </a:r>
            <a:endParaRPr sz="1400"/>
          </a:p>
          <a:p>
            <a:pPr indent="0" lvl="0" marL="0" rtl="0" algn="l">
              <a:lnSpc>
                <a:spcPct val="105000"/>
              </a:lnSpc>
              <a:spcBef>
                <a:spcPts val="1200"/>
              </a:spcBef>
              <a:spcAft>
                <a:spcPts val="0"/>
              </a:spcAft>
              <a:buNone/>
            </a:pPr>
            <a:r>
              <a:t/>
            </a:r>
            <a:endParaRPr sz="1400"/>
          </a:p>
          <a:p>
            <a:pPr indent="-317500" lvl="0" marL="457200" rtl="0" algn="l">
              <a:lnSpc>
                <a:spcPct val="105000"/>
              </a:lnSpc>
              <a:spcBef>
                <a:spcPts val="1200"/>
              </a:spcBef>
              <a:spcAft>
                <a:spcPts val="0"/>
              </a:spcAft>
              <a:buSzPts val="1400"/>
              <a:buChar char="●"/>
            </a:pPr>
            <a:r>
              <a:rPr lang="es" sz="1400"/>
              <a:t> Murguía fue la primera de las personas que animó a Rosalía en su quehacer literario, siendo él responsable de la publicación de </a:t>
            </a:r>
            <a:r>
              <a:rPr lang="es" sz="1400">
                <a:solidFill>
                  <a:srgbClr val="FF0000"/>
                </a:solidFill>
              </a:rPr>
              <a:t>Cantares gallegos</a:t>
            </a:r>
            <a:r>
              <a:rPr lang="es" sz="1400"/>
              <a:t>. </a:t>
            </a:r>
            <a:endParaRPr sz="1400"/>
          </a:p>
          <a:p>
            <a:pPr indent="0" lvl="0" marL="457200" rtl="0" algn="l">
              <a:lnSpc>
                <a:spcPct val="105000"/>
              </a:lnSpc>
              <a:spcBef>
                <a:spcPts val="1200"/>
              </a:spcBef>
              <a:spcAft>
                <a:spcPts val="0"/>
              </a:spcAft>
              <a:buNone/>
            </a:pPr>
            <a:r>
              <a:t/>
            </a:r>
            <a:endParaRPr sz="1400"/>
          </a:p>
          <a:p>
            <a:pPr indent="-317500" lvl="0" marL="457200" rtl="0" algn="l">
              <a:lnSpc>
                <a:spcPct val="105000"/>
              </a:lnSpc>
              <a:spcBef>
                <a:spcPts val="1200"/>
              </a:spcBef>
              <a:spcAft>
                <a:spcPts val="0"/>
              </a:spcAft>
              <a:buSzPts val="1400"/>
              <a:buChar char="●"/>
            </a:pPr>
            <a:r>
              <a:rPr lang="es" sz="1400"/>
              <a:t> A los siete meses de casarse, Rosalía dio a luz en Santiago de Compostela a su primera hija, llamada </a:t>
            </a:r>
            <a:r>
              <a:rPr lang="es" sz="1400">
                <a:solidFill>
                  <a:srgbClr val="FF0000"/>
                </a:solidFill>
              </a:rPr>
              <a:t>Alejandra </a:t>
            </a:r>
            <a:r>
              <a:rPr lang="es" sz="1400"/>
              <a:t>(12 de mayo de 1859). A esta siguieron </a:t>
            </a:r>
            <a:r>
              <a:rPr lang="es" sz="1400">
                <a:solidFill>
                  <a:srgbClr val="FF0000"/>
                </a:solidFill>
              </a:rPr>
              <a:t>Aura (</a:t>
            </a:r>
            <a:r>
              <a:rPr lang="es" sz="1400"/>
              <a:t>diciembre de 1868); los </a:t>
            </a:r>
            <a:r>
              <a:rPr lang="es" sz="1400">
                <a:solidFill>
                  <a:srgbClr val="FF0000"/>
                </a:solidFill>
              </a:rPr>
              <a:t>mellizos Gala y Ovidio </a:t>
            </a:r>
            <a:r>
              <a:rPr lang="es" sz="1400"/>
              <a:t>(julio de 1871); </a:t>
            </a:r>
            <a:r>
              <a:rPr lang="es" sz="1400">
                <a:solidFill>
                  <a:srgbClr val="FF0000"/>
                </a:solidFill>
              </a:rPr>
              <a:t>Amara</a:t>
            </a:r>
            <a:r>
              <a:rPr lang="es" sz="1400"/>
              <a:t> (julio de 1873); </a:t>
            </a:r>
            <a:r>
              <a:rPr lang="es" sz="1400">
                <a:solidFill>
                  <a:srgbClr val="FF0000"/>
                </a:solidFill>
              </a:rPr>
              <a:t>Adriano Honorato</a:t>
            </a:r>
            <a:r>
              <a:rPr lang="es" sz="1400"/>
              <a:t> (marzo de 1875), quien falleció en noviembre de 1876 a consecuencia de una caída; y </a:t>
            </a:r>
            <a:r>
              <a:rPr lang="es" sz="1400">
                <a:solidFill>
                  <a:srgbClr val="FF0000"/>
                </a:solidFill>
              </a:rPr>
              <a:t>Valentina </a:t>
            </a:r>
            <a:r>
              <a:rPr lang="es" sz="1400"/>
              <a:t>(febrero de 1877), quien nació muerta.​ Todos los hijos de Rosalía de Castro nacieron en Galicia, ya fuese en Lestrove, La Coruña o Santiago de Compostela.</a:t>
            </a:r>
            <a:endParaRPr sz="1400"/>
          </a:p>
          <a:p>
            <a:pPr indent="0" lvl="0" marL="0" rtl="0" algn="l">
              <a:lnSpc>
                <a:spcPct val="105000"/>
              </a:lnSpc>
              <a:spcBef>
                <a:spcPts val="1200"/>
              </a:spcBef>
              <a:spcAft>
                <a:spcPts val="1200"/>
              </a:spcAft>
              <a:buSzPts val="852"/>
              <a:buNone/>
            </a:pPr>
            <a:r>
              <a:rPr lang="es" sz="1400"/>
              <a:t>​</a:t>
            </a:r>
            <a:endParaRPr sz="1400"/>
          </a:p>
        </p:txBody>
      </p:sp>
      <p:sp>
        <p:nvSpPr>
          <p:cNvPr id="100" name="Google Shape;100;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11700" y="217900"/>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                  1.3 SUS ÚLTIMOS AÑOS</a:t>
            </a:r>
            <a:endParaRPr/>
          </a:p>
        </p:txBody>
      </p:sp>
      <p:sp>
        <p:nvSpPr>
          <p:cNvPr id="106" name="Google Shape;106;p19"/>
          <p:cNvSpPr txBox="1"/>
          <p:nvPr>
            <p:ph idx="1" type="body"/>
          </p:nvPr>
        </p:nvSpPr>
        <p:spPr>
          <a:xfrm>
            <a:off x="9" y="1051231"/>
            <a:ext cx="8520600" cy="4005600"/>
          </a:xfrm>
          <a:prstGeom prst="rect">
            <a:avLst/>
          </a:prstGeom>
        </p:spPr>
        <p:txBody>
          <a:bodyPr anchorCtr="0" anchor="t" bIns="91425" lIns="91425" spcFirstLastPara="1" rIns="91425" wrap="square" tIns="91425">
            <a:normAutofit lnSpcReduction="20000"/>
          </a:bodyPr>
          <a:lstStyle/>
          <a:p>
            <a:pPr indent="-317500" lvl="0" marL="457200" rtl="0" algn="l">
              <a:spcBef>
                <a:spcPts val="0"/>
              </a:spcBef>
              <a:spcAft>
                <a:spcPts val="0"/>
              </a:spcAft>
              <a:buSzPts val="1400"/>
              <a:buChar char="●"/>
            </a:pPr>
            <a:r>
              <a:rPr lang="es" sz="1400"/>
              <a:t>A su médico principal, el catedrático Maximino Teijeiro, le dedica un libro poniéndole: «De su eterna enferma. De hecho, en las pocas cartas que se conservan y que esta envió a su marido, con frecuencia se alude a las continuas dolencias que la atenazaba. </a:t>
            </a:r>
            <a:endParaRPr sz="1400"/>
          </a:p>
          <a:p>
            <a:pPr indent="0" lvl="0" marL="457200" rtl="0" algn="l">
              <a:spcBef>
                <a:spcPts val="1200"/>
              </a:spcBef>
              <a:spcAft>
                <a:spcPts val="0"/>
              </a:spcAft>
              <a:buNone/>
            </a:pPr>
            <a:r>
              <a:t/>
            </a:r>
            <a:endParaRPr sz="1400"/>
          </a:p>
          <a:p>
            <a:pPr indent="-317500" lvl="0" marL="457200" rtl="0" algn="l">
              <a:spcBef>
                <a:spcPts val="1200"/>
              </a:spcBef>
              <a:spcAft>
                <a:spcPts val="0"/>
              </a:spcAft>
              <a:buSzPts val="1400"/>
              <a:buChar char="●"/>
            </a:pPr>
            <a:r>
              <a:rPr lang="es" sz="1400"/>
              <a:t>Cierto tiempo después regresó al lugar de La Matanza, donde el cáncer de útero que padecía se fue complicando progresivamente desde 1883.</a:t>
            </a:r>
            <a:endParaRPr sz="1400"/>
          </a:p>
          <a:p>
            <a:pPr indent="0" lvl="0" marL="457200" rtl="0" algn="l">
              <a:spcBef>
                <a:spcPts val="1200"/>
              </a:spcBef>
              <a:spcAft>
                <a:spcPts val="0"/>
              </a:spcAft>
              <a:buNone/>
            </a:pPr>
            <a:r>
              <a:t/>
            </a:r>
            <a:endParaRPr sz="1400"/>
          </a:p>
          <a:p>
            <a:pPr indent="-317500" lvl="0" marL="457200" rtl="0" algn="l">
              <a:spcBef>
                <a:spcPts val="1200"/>
              </a:spcBef>
              <a:spcAft>
                <a:spcPts val="0"/>
              </a:spcAft>
              <a:buSzPts val="1400"/>
              <a:buChar char="●"/>
            </a:pPr>
            <a:r>
              <a:rPr lang="es" sz="1400"/>
              <a:t>Tras tres días de agonía falleció al mediodía del miércoles 15 de julio de 1885, en su casa de La Matanza, a consecuencia de una degeneración cancerosa del útero.12​ </a:t>
            </a:r>
            <a:endParaRPr sz="1400"/>
          </a:p>
          <a:p>
            <a:pPr indent="0" lvl="0" marL="457200" rtl="0" algn="l">
              <a:spcBef>
                <a:spcPts val="1200"/>
              </a:spcBef>
              <a:spcAft>
                <a:spcPts val="0"/>
              </a:spcAft>
              <a:buNone/>
            </a:pPr>
            <a:r>
              <a:t/>
            </a:r>
            <a:endParaRPr sz="1400"/>
          </a:p>
          <a:p>
            <a:pPr indent="-317500" lvl="0" marL="457200" rtl="0" algn="l">
              <a:spcBef>
                <a:spcPts val="1200"/>
              </a:spcBef>
              <a:spcAft>
                <a:spcPts val="0"/>
              </a:spcAft>
              <a:buSzPts val="1400"/>
              <a:buChar char="●"/>
            </a:pPr>
            <a:r>
              <a:rPr lang="es" sz="1400"/>
              <a:t>El cuerpo inánime recibió sepultura al día siguiente en el cementerio de </a:t>
            </a:r>
            <a:r>
              <a:rPr lang="es" sz="1400"/>
              <a:t>Adina</a:t>
            </a:r>
            <a:endParaRPr sz="1400"/>
          </a:p>
          <a:p>
            <a:pPr indent="0" lvl="0" marL="0" rtl="0" algn="l">
              <a:spcBef>
                <a:spcPts val="1200"/>
              </a:spcBef>
              <a:spcAft>
                <a:spcPts val="1200"/>
              </a:spcAft>
              <a:buNone/>
            </a:pPr>
            <a:r>
              <a:rPr lang="es" sz="1400"/>
              <a:t>, </a:t>
            </a:r>
            <a:endParaRPr sz="1400"/>
          </a:p>
        </p:txBody>
      </p:sp>
      <p:sp>
        <p:nvSpPr>
          <p:cNvPr id="107" name="Google Shape;10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11700" y="19117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                        BIBLIOGRAFÍA</a:t>
            </a:r>
            <a:endParaRPr/>
          </a:p>
        </p:txBody>
      </p:sp>
      <p:sp>
        <p:nvSpPr>
          <p:cNvPr id="113" name="Google Shape;113;p20"/>
          <p:cNvSpPr txBox="1"/>
          <p:nvPr>
            <p:ph idx="1" type="body"/>
          </p:nvPr>
        </p:nvSpPr>
        <p:spPr>
          <a:xfrm>
            <a:off x="311700" y="1202375"/>
            <a:ext cx="8520600" cy="37539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es"/>
              <a:t>· </a:t>
            </a:r>
            <a:r>
              <a:rPr lang="es" sz="5600" u="sng">
                <a:solidFill>
                  <a:schemeClr val="hlink"/>
                </a:solidFill>
                <a:hlinkClick r:id="rId3"/>
              </a:rPr>
              <a:t>https://es.wikipedia.org/wiki/Rosal%C3%ADa_de_Castro</a:t>
            </a:r>
            <a:endParaRPr sz="5600"/>
          </a:p>
          <a:p>
            <a:pPr indent="0" lvl="0" marL="0" rtl="0" algn="l">
              <a:spcBef>
                <a:spcPts val="1200"/>
              </a:spcBef>
              <a:spcAft>
                <a:spcPts val="0"/>
              </a:spcAft>
              <a:buNone/>
            </a:pPr>
            <a:r>
              <a:t/>
            </a:r>
            <a:endParaRPr sz="5600"/>
          </a:p>
          <a:p>
            <a:pPr indent="0" lvl="0" marL="0" rtl="0" algn="l">
              <a:spcBef>
                <a:spcPts val="1200"/>
              </a:spcBef>
              <a:spcAft>
                <a:spcPts val="0"/>
              </a:spcAft>
              <a:buNone/>
            </a:pPr>
            <a:r>
              <a:rPr lang="es" sz="5600"/>
              <a:t>· </a:t>
            </a:r>
            <a:r>
              <a:rPr lang="es" sz="5600" u="sng">
                <a:solidFill>
                  <a:schemeClr val="hlink"/>
                </a:solidFill>
                <a:hlinkClick r:id="rId4"/>
              </a:rPr>
              <a:t>https://www.bosquedefantasias.com/recursos/biografias-cortas/rosalia-de-castro</a:t>
            </a:r>
            <a:endParaRPr sz="5600"/>
          </a:p>
          <a:p>
            <a:pPr indent="0" lvl="0" marL="0" rtl="0" algn="l">
              <a:spcBef>
                <a:spcPts val="1200"/>
              </a:spcBef>
              <a:spcAft>
                <a:spcPts val="0"/>
              </a:spcAft>
              <a:buNone/>
            </a:pPr>
            <a:r>
              <a:t/>
            </a:r>
            <a:endParaRPr sz="5600"/>
          </a:p>
          <a:p>
            <a:pPr indent="0" lvl="0" marL="0" rtl="0" algn="l">
              <a:spcBef>
                <a:spcPts val="1200"/>
              </a:spcBef>
              <a:spcAft>
                <a:spcPts val="0"/>
              </a:spcAft>
              <a:buNone/>
            </a:pPr>
            <a:r>
              <a:rPr lang="es" sz="5600"/>
              <a:t>·</a:t>
            </a:r>
            <a:r>
              <a:rPr lang="es" sz="5600" u="sng">
                <a:solidFill>
                  <a:schemeClr val="hlink"/>
                </a:solidFill>
                <a:hlinkClick r:id="rId5"/>
              </a:rPr>
              <a:t>https://www.lainformacion.com/practicopedia/como-fue-la-vida-de-rosalia-de-castr</a:t>
            </a:r>
            <a:endParaRPr sz="5600"/>
          </a:p>
          <a:p>
            <a:pPr indent="0" lvl="0" marL="0" rtl="0" algn="l">
              <a:spcBef>
                <a:spcPts val="1200"/>
              </a:spcBef>
              <a:spcAft>
                <a:spcPts val="0"/>
              </a:spcAft>
              <a:buNone/>
            </a:pPr>
            <a:r>
              <a:t/>
            </a:r>
            <a:endParaRPr sz="5600"/>
          </a:p>
          <a:p>
            <a:pPr indent="0" lvl="0" marL="0" rtl="0" algn="l">
              <a:spcBef>
                <a:spcPts val="1200"/>
              </a:spcBef>
              <a:spcAft>
                <a:spcPts val="0"/>
              </a:spcAft>
              <a:buNone/>
            </a:pPr>
            <a:r>
              <a:rPr lang="es" sz="5600"/>
              <a:t>·</a:t>
            </a:r>
            <a:r>
              <a:rPr lang="es" sz="5600" u="sng">
                <a:solidFill>
                  <a:schemeClr val="hlink"/>
                </a:solidFill>
                <a:hlinkClick r:id="rId6"/>
              </a:rPr>
              <a:t>https://canalhistoria.es/perfiles/rosalia-de-castro/</a:t>
            </a:r>
            <a:endParaRPr sz="5600"/>
          </a:p>
          <a:p>
            <a:pPr indent="0" lvl="0" marL="0" rtl="0" algn="l">
              <a:spcBef>
                <a:spcPts val="1200"/>
              </a:spcBef>
              <a:spcAft>
                <a:spcPts val="0"/>
              </a:spcAft>
              <a:buNone/>
            </a:pPr>
            <a:r>
              <a:t/>
            </a:r>
            <a:endParaRPr sz="5600"/>
          </a:p>
          <a:p>
            <a:pPr indent="0" lvl="0" marL="0" rtl="0" algn="l">
              <a:spcBef>
                <a:spcPts val="1200"/>
              </a:spcBef>
              <a:spcAft>
                <a:spcPts val="0"/>
              </a:spcAft>
              <a:buNone/>
            </a:pPr>
            <a:r>
              <a:rPr lang="es" sz="5600"/>
              <a:t>·</a:t>
            </a:r>
            <a:r>
              <a:rPr lang="es" sz="5600" u="sng">
                <a:solidFill>
                  <a:schemeClr val="hlink"/>
                </a:solidFill>
                <a:hlinkClick r:id="rId7"/>
              </a:rPr>
              <a:t>https://literatura1bachdotcom.wordpress.com/rosalia-de-castro/</a:t>
            </a:r>
            <a:endParaRPr sz="5600"/>
          </a:p>
          <a:p>
            <a:pPr indent="0" lvl="0" marL="0" rtl="0" algn="l">
              <a:spcBef>
                <a:spcPts val="1200"/>
              </a:spcBef>
              <a:spcAft>
                <a:spcPts val="0"/>
              </a:spcAft>
              <a:buNone/>
            </a:pPr>
            <a:r>
              <a:t/>
            </a:r>
            <a:endParaRPr sz="5600"/>
          </a:p>
          <a:p>
            <a:pPr indent="0" lvl="0" marL="0" rtl="0" algn="l">
              <a:spcBef>
                <a:spcPts val="1200"/>
              </a:spcBef>
              <a:spcAft>
                <a:spcPts val="0"/>
              </a:spcAft>
              <a:buNone/>
            </a:pPr>
            <a:r>
              <a:rPr lang="es"/>
              <a:t>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114" name="Google Shape;114;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1"/>
          <p:cNvSpPr txBox="1"/>
          <p:nvPr>
            <p:ph idx="1" type="body"/>
          </p:nvPr>
        </p:nvSpPr>
        <p:spPr>
          <a:xfrm>
            <a:off x="311700" y="320625"/>
            <a:ext cx="8520600" cy="42483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t>Espero que os haya gustado mi trabajo y asin conoceis mas la vida de Rosalía de Castro</a:t>
            </a:r>
            <a:endParaRPr/>
          </a:p>
          <a:p>
            <a:pPr indent="0" lvl="0" marL="0" rtl="0" algn="l">
              <a:spcBef>
                <a:spcPts val="1200"/>
              </a:spcBef>
              <a:spcAft>
                <a:spcPts val="0"/>
              </a:spcAft>
              <a:buNone/>
            </a:pPr>
            <a:r>
              <a:rPr lang="es" u="sng">
                <a:solidFill>
                  <a:schemeClr val="hlink"/>
                </a:solidFill>
                <a:hlinkClick r:id="rId3"/>
              </a:rPr>
              <a:t>344ryc8571@classroom.iesramonycajaltocina.es</a:t>
            </a:r>
            <a:endParaRPr/>
          </a:p>
          <a:p>
            <a:pPr indent="0" lvl="0" marL="0" rtl="0" algn="l">
              <a:spcBef>
                <a:spcPts val="1200"/>
              </a:spcBef>
              <a:spcAft>
                <a:spcPts val="1200"/>
              </a:spcAft>
              <a:buNone/>
            </a:pPr>
            <a:r>
              <a:t/>
            </a:r>
            <a:endParaRPr/>
          </a:p>
        </p:txBody>
      </p:sp>
      <p:sp>
        <p:nvSpPr>
          <p:cNvPr id="120" name="Google Shape;120;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314271</vt:lpwstr>
  </property>
  <property fmtid="{D5CDD505-2E9C-101B-9397-08002B2CF9AE}" name="NXPowerLiteSettings" pid="3">
    <vt:lpwstr>C700052003A000</vt:lpwstr>
  </property>
  <property fmtid="{D5CDD505-2E9C-101B-9397-08002B2CF9AE}" name="NXPowerLiteVersion" pid="4">
    <vt:lpwstr>D9.0.4</vt:lpwstr>
  </property>
</Properties>
</file>