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Nunito SemiBold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Amatic SC"/>
      <p:regular r:id="rId24"/>
      <p:bold r:id="rId25"/>
    </p:embeddedFont>
    <p:embeddedFont>
      <p:font typeface="Nuni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AmaticSC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regular.fntdata"/><Relationship Id="rId25" Type="http://schemas.openxmlformats.org/officeDocument/2006/relationships/font" Target="fonts/AmaticSC-bold.fntdata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SemiBold-bold.fntdata"/><Relationship Id="rId16" Type="http://schemas.openxmlformats.org/officeDocument/2006/relationships/font" Target="fonts/NunitoSemiBold-regular.fntdata"/><Relationship Id="rId19" Type="http://schemas.openxmlformats.org/officeDocument/2006/relationships/font" Target="fonts/NunitoSemiBold-boldItalic.fntdata"/><Relationship Id="rId18" Type="http://schemas.openxmlformats.org/officeDocument/2006/relationships/font" Target="fonts/Nunito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9e9ed5b0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9e9ed5b0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cc88ad7c1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cc88ad7c1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9e9ed5b06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9e9ed5b06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a95af40f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ca95af40f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ac17eba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cac17eba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ac17eba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ac17eba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bb0b9dd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cbb0b9dd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ac17ebac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cac17ebac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cac17ebac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cac17ebac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cc88ad7c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cc88ad7c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">
  <p:cSld name="BLANK_1_1"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rect b="b" l="l" r="r" t="t"/>
              <a:pathLst>
                <a:path extrusionOk="0" h="1798416" w="1812002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rect b="b" l="l" r="r" t="t"/>
              <a:pathLst>
                <a:path extrusionOk="0" h="467316" w="29407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rect b="b" l="l" r="r" t="t"/>
              <a:pathLst>
                <a:path extrusionOk="0" h="159211" w="116913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rect b="b" l="l" r="r" t="t"/>
              <a:pathLst>
                <a:path extrusionOk="0" h="321669" w="349282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rect b="b" l="l" r="r" t="t"/>
              <a:pathLst>
                <a:path extrusionOk="0" h="35310" w="24275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CUSTOM_4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81" name="Google Shape;181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15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7" name="Google Shape;187;p1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rect b="b" l="l" r="r" t="t"/>
            <a:pathLst>
              <a:path extrusionOk="0" h="662" w="140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rect b="b" l="l" r="r" t="t"/>
            <a:pathLst>
              <a:path extrusionOk="0" h="2071651" w="375319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rect b="b" l="l" r="r" t="t"/>
            <a:pathLst>
              <a:path extrusionOk="0" h="2138509" w="3821135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rect b="b" l="l" r="r" t="t"/>
              <a:pathLst>
                <a:path extrusionOk="0" h="297412" w="204173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rect b="b" l="l" r="r" t="t"/>
              <a:pathLst>
                <a:path extrusionOk="0" h="290760" w="199595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rect b="b" l="l" r="r" t="t"/>
              <a:pathLst>
                <a:path extrusionOk="0" h="83229" w="28156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rect b="b" l="l" r="r" t="t"/>
              <a:pathLst>
                <a:path extrusionOk="0" h="14799" w="14254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rect b="b" l="l" r="r" t="t"/>
              <a:pathLst>
                <a:path extrusionOk="0" h="96171" w="49274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406400" lvl="1" marL="9144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406400" lvl="2" marL="13716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-406400" lvl="3" marL="18288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-406400" lvl="4" marL="22860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indent="-406400" lvl="5" marL="27432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indent="-406400" lvl="6" marL="32004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indent="-406400" lvl="7" marL="36576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indent="-406400" lvl="8" marL="4114800" rtl="0" algn="ctr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478120" y="499499"/>
            <a:ext cx="3891580" cy="4389451"/>
          </a:xfrm>
          <a:custGeom>
            <a:rect b="b" l="l" r="r" t="t"/>
            <a:pathLst>
              <a:path extrusionOk="0" h="513236" w="873041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59638" y="371200"/>
            <a:ext cx="3869146" cy="4400299"/>
          </a:xfrm>
          <a:custGeom>
            <a:rect b="b" l="l" r="r" t="t"/>
            <a:pathLst>
              <a:path extrusionOk="0" h="1953518" w="1717712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/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" type="body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4" name="Google Shape;74;p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 rot="5400000">
            <a:off x="3614542" y="2581686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4155556" y="35228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542537" y="4490175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247642" y="411835"/>
            <a:ext cx="745888" cy="775329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994774" y="30055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495696" y="462807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5766" y="4680253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8" name="Google Shape;88;p7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9" name="Google Shape;89;p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02" name="Google Shape;102;p8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3" name="Google Shape;103;p8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4" name="Google Shape;104;p8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5" name="Google Shape;105;p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19" name="Google Shape;119;p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642525" y="4216625"/>
            <a:ext cx="5890324" cy="562639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 txBox="1"/>
          <p:nvPr>
            <p:ph idx="1" type="body"/>
          </p:nvPr>
        </p:nvSpPr>
        <p:spPr>
          <a:xfrm>
            <a:off x="823076" y="4261808"/>
            <a:ext cx="5522700" cy="39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34" name="Google Shape;134;p1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5" name="Google Shape;135;p10"/>
          <p:cNvSpPr/>
          <p:nvPr/>
        </p:nvSpPr>
        <p:spPr>
          <a:xfrm rot="5400000">
            <a:off x="31216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rot="-9525180">
            <a:off x="252849" y="4358394"/>
            <a:ext cx="290510" cy="231333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rot="-9525180">
            <a:off x="217769" y="4512917"/>
            <a:ext cx="132490" cy="91286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rot="-167066">
            <a:off x="4934240" y="363639"/>
            <a:ext cx="888144" cy="61489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rot="-167066">
            <a:off x="5876367" y="368207"/>
            <a:ext cx="86889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rot="-167066">
            <a:off x="6046138" y="354459"/>
            <a:ext cx="299726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 rot="5400000">
            <a:off x="8280263" y="2495763"/>
            <a:ext cx="850640" cy="154977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683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68300" lvl="2" marL="1371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68300" lvl="3" marL="1828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68300" lvl="4" marL="2286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68300" lvl="5" marL="2743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68300" lvl="6" marL="3200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68300" lvl="7" marL="3657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68300" lvl="8" marL="41148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gif"/><Relationship Id="rId10" Type="http://schemas.openxmlformats.org/officeDocument/2006/relationships/slide" Target="/ppt/slides/slide1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Relationship Id="rId9" Type="http://schemas.openxmlformats.org/officeDocument/2006/relationships/slide" Target="/ppt/slides/slide9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1.jpg"/><Relationship Id="rId5" Type="http://schemas.openxmlformats.org/officeDocument/2006/relationships/image" Target="../media/image6.jpg"/><Relationship Id="rId6" Type="http://schemas.openxmlformats.org/officeDocument/2006/relationships/image" Target="../media/image3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3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google.es/url?sa=t&amp;rct=j&amp;q=&amp;esrc=s&amp;source=web&amp;cd=&amp;ved=2ahUKEwiGnZmS7cvvAhUNnxQKHfuSDNYQFjAAegQICBAD&amp;url=https%3A%2F%2Fes.wikipedia.org%2Fwiki%2FRosal%25C3%25ADa_de_Castro&amp;usg=AOvVaw2FP94mYEzHhZq54JUuwFl1" TargetMode="External"/><Relationship Id="rId4" Type="http://schemas.openxmlformats.org/officeDocument/2006/relationships/hyperlink" Target="https://www.bajalibros.com/ES/La-flor-Rosalia-de-Castro-eBook-5384" TargetMode="External"/><Relationship Id="rId5" Type="http://schemas.openxmlformats.org/officeDocument/2006/relationships/hyperlink" Target="https://www.lainformacion.com/practicopedia/como-fue-la-vida-de-rosalia-de-castro/6509056/" TargetMode="External"/><Relationship Id="rId6" Type="http://schemas.openxmlformats.org/officeDocument/2006/relationships/hyperlink" Target="https://www.bosquedefantasias.com/recursos/biografias-cortas/rosalia-de-castro#:~:text=Poeta%20y%20novelista%20espa%C3%B1ola,en%20gallego%20como%20en%20castellano.&amp;text=Entre%20sus%20obras%20m%C3%A1s%20grandes,y%20castellano%20a%20la%20vez." TargetMode="External"/><Relationship Id="rId7" Type="http://schemas.openxmlformats.org/officeDocument/2006/relationships/hyperlink" Target="https://www.google.es/url?sa=t&amp;rct=j&amp;q=&amp;esrc=s&amp;source=web&amp;cd=&amp;cad=rja&amp;uact=8&amp;ved=2ahUKEwiWiovtnNTvAhUk2-AKHVpMAtgQFjAAegQIAhAD&amp;url=https%3A%2F%2Frosalia.gal%2Frosalia%2Fobra%2F&amp;usg=AOvVaw0Ziuv_z1sGiHXNqUX7JVH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/>
          <p:nvPr>
            <p:ph type="ctrTitle"/>
          </p:nvPr>
        </p:nvSpPr>
        <p:spPr>
          <a:xfrm>
            <a:off x="1867900" y="917050"/>
            <a:ext cx="5408100" cy="124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Rosalía De Castro</a:t>
            </a:r>
            <a:endParaRPr/>
          </a:p>
        </p:txBody>
      </p:sp>
      <p:sp>
        <p:nvSpPr>
          <p:cNvPr id="193" name="Google Shape;193;p16"/>
          <p:cNvSpPr txBox="1"/>
          <p:nvPr/>
        </p:nvSpPr>
        <p:spPr>
          <a:xfrm>
            <a:off x="692100" y="775975"/>
            <a:ext cx="812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“Escritora influyente en la historia”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4" name="Google Shape;1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6500" y="2325750"/>
            <a:ext cx="3930900" cy="20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6"/>
          <p:cNvSpPr txBox="1"/>
          <p:nvPr/>
        </p:nvSpPr>
        <p:spPr>
          <a:xfrm>
            <a:off x="2631550" y="1847400"/>
            <a:ext cx="393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Escritora influyente en la historia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475" y="1076544"/>
            <a:ext cx="4023050" cy="255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5"/>
          <p:cNvSpPr/>
          <p:nvPr/>
        </p:nvSpPr>
        <p:spPr>
          <a:xfrm>
            <a:off x="835575" y="3418325"/>
            <a:ext cx="655182" cy="902070"/>
          </a:xfrm>
          <a:prstGeom prst="lightningBol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7501300" y="930550"/>
            <a:ext cx="588600" cy="588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5"/>
          <p:cNvSpPr txBox="1"/>
          <p:nvPr/>
        </p:nvSpPr>
        <p:spPr>
          <a:xfrm>
            <a:off x="2560475" y="3817125"/>
            <a:ext cx="40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352ryc4566@classroom.iesramonycajaltocina.es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/>
          <p:nvPr>
            <p:ph idx="1" type="body"/>
          </p:nvPr>
        </p:nvSpPr>
        <p:spPr>
          <a:xfrm>
            <a:off x="11500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u="sng">
                <a:solidFill>
                  <a:schemeClr val="hlink"/>
                </a:solidFill>
                <a:hlinkClick action="ppaction://hlinksldjump" r:id="rId3"/>
              </a:rPr>
              <a:t>Diapositiva 3: ¿Quién es Rosalía de Castro?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500" u="sng">
                <a:solidFill>
                  <a:schemeClr val="hlink"/>
                </a:solidFill>
                <a:hlinkClick action="ppaction://hlinksldjump" r:id="rId4"/>
              </a:rPr>
              <a:t>Diapositiva 4: Biografía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500" u="sng">
                <a:solidFill>
                  <a:schemeClr val="hlink"/>
                </a:solidFill>
                <a:hlinkClick action="ppaction://hlinksldjump" r:id="rId5"/>
              </a:rPr>
              <a:t>Diapositiva 5: Su primera obra (La flor)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500" u="sng">
                <a:solidFill>
                  <a:schemeClr val="hlink"/>
                </a:solidFill>
                <a:hlinkClick action="ppaction://hlinksldjump" r:id="rId6"/>
              </a:rPr>
              <a:t>Diapositiva 6: Obras más famosas</a:t>
            </a:r>
            <a:r>
              <a:rPr lang="es" sz="1500"/>
              <a:t>    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500" u="sng">
                <a:solidFill>
                  <a:schemeClr val="hlink"/>
                </a:solidFill>
                <a:hlinkClick action="ppaction://hlinksldjump" r:id="rId7"/>
              </a:rPr>
              <a:t>Diapositiva 7: Obras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500" u="sng">
                <a:solidFill>
                  <a:schemeClr val="hlink"/>
                </a:solidFill>
                <a:hlinkClick action="ppaction://hlinksldjump" r:id="rId8"/>
              </a:rPr>
              <a:t>Diapositiva 8: Familia</a:t>
            </a:r>
            <a:r>
              <a:rPr lang="es" sz="1500"/>
              <a:t> 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500" u="sng">
                <a:solidFill>
                  <a:schemeClr val="hlink"/>
                </a:solidFill>
                <a:hlinkClick action="ppaction://hlinksldjump" r:id="rId9"/>
              </a:rPr>
              <a:t>Diapositiva 9: WEBGRAFÍA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500" u="sng">
                <a:solidFill>
                  <a:schemeClr val="hlink"/>
                </a:solidFill>
                <a:hlinkClick action="ppaction://hlinksldjump" r:id="rId10"/>
              </a:rPr>
              <a:t>Diapositiva 10: Contraportada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ÍNDICE</a:t>
            </a:r>
            <a:endParaRPr/>
          </a:p>
        </p:txBody>
      </p:sp>
      <p:pic>
        <p:nvPicPr>
          <p:cNvPr id="202" name="Google Shape;202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13525" y="3652290"/>
            <a:ext cx="688200" cy="8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0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¿Quién es Rosalía de Castro?</a:t>
            </a:r>
            <a:endParaRPr/>
          </a:p>
        </p:txBody>
      </p:sp>
      <p:sp>
        <p:nvSpPr>
          <p:cNvPr id="208" name="Google Shape;208;p18"/>
          <p:cNvSpPr txBox="1"/>
          <p:nvPr>
            <p:ph idx="1" type="body"/>
          </p:nvPr>
        </p:nvSpPr>
        <p:spPr>
          <a:xfrm>
            <a:off x="491750" y="1343425"/>
            <a:ext cx="8173800" cy="122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1900"/>
              <a:t>María Rosalía Rita de Castro, fue una </a:t>
            </a:r>
            <a:r>
              <a:rPr lang="es" sz="1900">
                <a:solidFill>
                  <a:schemeClr val="accent1"/>
                </a:solidFill>
              </a:rPr>
              <a:t>poetisa</a:t>
            </a:r>
            <a:r>
              <a:rPr lang="es" sz="1900"/>
              <a:t> y </a:t>
            </a:r>
            <a:r>
              <a:rPr lang="es" sz="1900">
                <a:solidFill>
                  <a:schemeClr val="accent1"/>
                </a:solidFill>
              </a:rPr>
              <a:t>novelista</a:t>
            </a:r>
            <a:r>
              <a:rPr lang="es" sz="1900"/>
              <a:t> española. Que nació en Santiago de Compostela el 24 de febrero de </a:t>
            </a:r>
            <a:r>
              <a:rPr lang="es" sz="1900">
                <a:solidFill>
                  <a:schemeClr val="accent1"/>
                </a:solidFill>
              </a:rPr>
              <a:t>1827</a:t>
            </a:r>
            <a:r>
              <a:rPr lang="es" sz="1900"/>
              <a:t> y falleció el 15 de julio de </a:t>
            </a:r>
            <a:r>
              <a:rPr lang="es" sz="1900">
                <a:solidFill>
                  <a:schemeClr val="accent1"/>
                </a:solidFill>
              </a:rPr>
              <a:t>1885</a:t>
            </a:r>
            <a:r>
              <a:rPr lang="es" sz="1900"/>
              <a:t> en Padrón, a los </a:t>
            </a:r>
            <a:r>
              <a:rPr lang="es" sz="1900">
                <a:solidFill>
                  <a:schemeClr val="accent1"/>
                </a:solidFill>
              </a:rPr>
              <a:t>48 años</a:t>
            </a:r>
            <a:r>
              <a:rPr lang="es" sz="1900"/>
              <a:t>.</a:t>
            </a:r>
            <a:endParaRPr sz="1900"/>
          </a:p>
        </p:txBody>
      </p:sp>
      <p:pic>
        <p:nvPicPr>
          <p:cNvPr id="209" name="Google Shape;2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212" y="3049087"/>
            <a:ext cx="3208400" cy="12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8"/>
          <p:cNvSpPr txBox="1"/>
          <p:nvPr/>
        </p:nvSpPr>
        <p:spPr>
          <a:xfrm>
            <a:off x="4392600" y="2420475"/>
            <a:ext cx="464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Esta es la firma de Rosalía de Castro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1" name="Google Shape;211;p18"/>
          <p:cNvSpPr/>
          <p:nvPr/>
        </p:nvSpPr>
        <p:spPr>
          <a:xfrm rot="10800000">
            <a:off x="5084271" y="2913074"/>
            <a:ext cx="1152600" cy="10965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212" name="Google Shape;2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1675" y="3645900"/>
            <a:ext cx="833225" cy="75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 txBox="1"/>
          <p:nvPr>
            <p:ph idx="4294967295" type="body"/>
          </p:nvPr>
        </p:nvSpPr>
        <p:spPr>
          <a:xfrm>
            <a:off x="311700" y="983500"/>
            <a:ext cx="3834900" cy="39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s"/>
              <a:t>Su vida era algo </a:t>
            </a:r>
            <a:r>
              <a:rPr lang="es"/>
              <a:t>difícil, debido a que era la </a:t>
            </a:r>
            <a:r>
              <a:rPr lang="es">
                <a:solidFill>
                  <a:schemeClr val="accent1"/>
                </a:solidFill>
              </a:rPr>
              <a:t>hija de un sacerdote</a:t>
            </a:r>
            <a:r>
              <a:rPr lang="es"/>
              <a:t>, por lo que no tenía su apoyo ni la reconoció. Durante sus primeros años </a:t>
            </a:r>
            <a:r>
              <a:rPr lang="es">
                <a:solidFill>
                  <a:schemeClr val="accent1"/>
                </a:solidFill>
              </a:rPr>
              <a:t>vivió</a:t>
            </a:r>
            <a:r>
              <a:rPr lang="es"/>
              <a:t> en galicia </a:t>
            </a:r>
            <a:r>
              <a:rPr lang="es">
                <a:solidFill>
                  <a:schemeClr val="accent1"/>
                </a:solidFill>
              </a:rPr>
              <a:t>con sus tías</a:t>
            </a:r>
            <a:r>
              <a:rPr lang="es"/>
              <a:t>, pero al poco tiempo se mudó a </a:t>
            </a:r>
            <a:r>
              <a:rPr lang="es">
                <a:solidFill>
                  <a:schemeClr val="accent1"/>
                </a:solidFill>
              </a:rPr>
              <a:t>Madrid</a:t>
            </a:r>
            <a:r>
              <a:rPr lang="es"/>
              <a:t>, donde sacó su primera obra.</a:t>
            </a:r>
            <a:r>
              <a:rPr lang="es"/>
              <a:t> </a:t>
            </a:r>
            <a:endParaRPr/>
          </a:p>
        </p:txBody>
      </p:sp>
      <p:pic>
        <p:nvPicPr>
          <p:cNvPr id="218" name="Google Shape;218;p19"/>
          <p:cNvPicPr preferRelativeResize="0"/>
          <p:nvPr/>
        </p:nvPicPr>
        <p:blipFill rotWithShape="1">
          <a:blip r:embed="rId3">
            <a:alphaModFix/>
          </a:blip>
          <a:srcRect b="9272" l="0" r="0" t="0"/>
          <a:stretch/>
        </p:blipFill>
        <p:spPr>
          <a:xfrm>
            <a:off x="5201800" y="1559488"/>
            <a:ext cx="2975199" cy="202452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9"/>
          <p:cNvSpPr txBox="1"/>
          <p:nvPr/>
        </p:nvSpPr>
        <p:spPr>
          <a:xfrm>
            <a:off x="5382725" y="1129700"/>
            <a:ext cx="257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Casa donde vivía Rosalía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 txBox="1"/>
          <p:nvPr>
            <p:ph type="title"/>
          </p:nvPr>
        </p:nvSpPr>
        <p:spPr>
          <a:xfrm>
            <a:off x="883375" y="283977"/>
            <a:ext cx="2879400" cy="1377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/>
              <a:t>Su primera obra (La flor)</a:t>
            </a:r>
            <a:endParaRPr sz="3100"/>
          </a:p>
        </p:txBody>
      </p:sp>
      <p:sp>
        <p:nvSpPr>
          <p:cNvPr id="225" name="Google Shape;225;p20"/>
          <p:cNvSpPr txBox="1"/>
          <p:nvPr>
            <p:ph idx="1" type="body"/>
          </p:nvPr>
        </p:nvSpPr>
        <p:spPr>
          <a:xfrm>
            <a:off x="883525" y="2342798"/>
            <a:ext cx="2879400" cy="179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2000"/>
              <a:t>La escribió en 1855 cuando se trasladó a Madrid. Era un poemario en castellano. </a:t>
            </a:r>
            <a:endParaRPr sz="2000"/>
          </a:p>
        </p:txBody>
      </p:sp>
      <p:pic>
        <p:nvPicPr>
          <p:cNvPr id="226" name="Google Shape;2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2700" y="545038"/>
            <a:ext cx="1950100" cy="22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0"/>
          <p:cNvSpPr txBox="1"/>
          <p:nvPr/>
        </p:nvSpPr>
        <p:spPr>
          <a:xfrm>
            <a:off x="4572000" y="2926725"/>
            <a:ext cx="38715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Los poemas que conforman este volumen, retratan con profundidad y simpleza las </a:t>
            </a:r>
            <a:r>
              <a:rPr lang="es"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diferentes formas que asume el amor</a:t>
            </a:r>
            <a:r>
              <a:rPr lang="es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Obras más famosas</a:t>
            </a:r>
            <a:endParaRPr/>
          </a:p>
        </p:txBody>
      </p:sp>
      <p:sp>
        <p:nvSpPr>
          <p:cNvPr id="233" name="Google Shape;233;p21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Cantares gallegos</a:t>
            </a:r>
            <a:endParaRPr b="1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000"/>
              <a:t>1863</a:t>
            </a:r>
            <a:endParaRPr sz="10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1500"/>
              <a:t>Narra la historia del pueblo gallego</a:t>
            </a:r>
            <a:endParaRPr sz="1500"/>
          </a:p>
        </p:txBody>
      </p:sp>
      <p:sp>
        <p:nvSpPr>
          <p:cNvPr id="234" name="Google Shape;234;p21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Follas novas</a:t>
            </a:r>
            <a:endParaRPr b="1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000"/>
              <a:t>1880</a:t>
            </a:r>
            <a:endParaRPr sz="10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1500"/>
              <a:t>Poemario lleno de </a:t>
            </a:r>
            <a:r>
              <a:rPr lang="es" sz="1500"/>
              <a:t>filosofía</a:t>
            </a:r>
            <a:r>
              <a:rPr lang="es" sz="1500"/>
              <a:t> personal</a:t>
            </a:r>
            <a:endParaRPr sz="1500"/>
          </a:p>
        </p:txBody>
      </p:sp>
      <p:sp>
        <p:nvSpPr>
          <p:cNvPr id="235" name="Google Shape;235;p21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/>
              <a:t>En las orillas del Sar</a:t>
            </a:r>
            <a:endParaRPr b="1" sz="16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000"/>
              <a:t>1884</a:t>
            </a:r>
            <a:endParaRPr sz="10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1500"/>
              <a:t>Se hace una exploración del mundo interior</a:t>
            </a:r>
            <a:endParaRPr sz="1500"/>
          </a:p>
        </p:txBody>
      </p:sp>
      <p:pic>
        <p:nvPicPr>
          <p:cNvPr id="236" name="Google Shape;2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637" y="2746174"/>
            <a:ext cx="1030975" cy="1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5838" y="2711588"/>
            <a:ext cx="1030975" cy="161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9700" y="2909723"/>
            <a:ext cx="887700" cy="14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49699" y="3134975"/>
            <a:ext cx="1694289" cy="142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/>
          <p:nvPr>
            <p:ph idx="4294967295"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Obras</a:t>
            </a:r>
            <a:endParaRPr/>
          </a:p>
        </p:txBody>
      </p:sp>
      <p:sp>
        <p:nvSpPr>
          <p:cNvPr id="245" name="Google Shape;245;p22"/>
          <p:cNvSpPr txBox="1"/>
          <p:nvPr/>
        </p:nvSpPr>
        <p:spPr>
          <a:xfrm>
            <a:off x="943650" y="1541725"/>
            <a:ext cx="36285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"/>
              <a:buAutoNum type="arabicPeriod"/>
            </a:pPr>
            <a:r>
              <a:rPr b="1" lang="es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flor (1857)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857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"/>
              <a:buAutoNum type="arabicPeriod"/>
            </a:pPr>
            <a:r>
              <a:rPr b="1" lang="es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Lieders (1858)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857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"/>
              <a:buAutoNum type="arabicPeriod"/>
            </a:pPr>
            <a:r>
              <a:rPr b="1" lang="es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hija del mar (1858)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857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"/>
              <a:buAutoNum type="arabicPeriod"/>
            </a:pPr>
            <a:r>
              <a:rPr b="1" lang="es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Flavio (1861)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857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"/>
              <a:buAutoNum type="arabicPeriod"/>
            </a:pPr>
            <a:r>
              <a:rPr b="1" lang="es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 mi madre (1863)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857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"/>
              <a:buAutoNum type="arabicPeriod"/>
            </a:pPr>
            <a:r>
              <a:rPr b="1" lang="es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Cantares gallegos (1863)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857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"/>
              <a:buAutoNum type="arabicPeriod"/>
            </a:pPr>
            <a:r>
              <a:rPr b="1" lang="es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Contos da miña terra (1864)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857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"/>
              <a:buAutoNum type="arabicPeriod"/>
            </a:pPr>
            <a:r>
              <a:rPr b="1" lang="es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Las literatas. Carta a Eduarda (1866)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857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"/>
              <a:buAutoNum type="arabicPeriod"/>
            </a:pPr>
            <a:r>
              <a:rPr b="1" lang="es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 cadiceño (1866)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857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"/>
              <a:buAutoNum type="arabicPeriod"/>
            </a:pPr>
            <a:r>
              <a:rPr b="1" lang="es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Ruinas (1866)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857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"/>
              <a:buAutoNum type="arabicPeriod"/>
            </a:pPr>
            <a:r>
              <a:rPr b="1" lang="es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 caballero de las botas azules (1867)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857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"/>
              <a:buAutoNum type="arabicPeriod"/>
            </a:pPr>
            <a:r>
              <a:rPr b="1" lang="es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Follas Novas (1880)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857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"/>
              <a:buAutoNum type="arabicPeriod"/>
            </a:pPr>
            <a:r>
              <a:rPr b="1" lang="es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 primer loco. Cuento extraño (1881)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857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"/>
              <a:buAutoNum type="arabicPeriod"/>
            </a:pPr>
            <a:r>
              <a:rPr b="1" lang="es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 domingo de Ramos (1881)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857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"/>
              <a:buAutoNum type="arabicPeriod"/>
            </a:pPr>
            <a:r>
              <a:rPr b="1" lang="es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Padrón y las inundaciones (1881)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857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"/>
              <a:buAutoNum type="arabicPeriod"/>
            </a:pPr>
            <a:r>
              <a:rPr b="1" lang="es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Costumbres gallegas (1881)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857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"/>
              <a:buAutoNum type="arabicPeriod"/>
            </a:pPr>
            <a:r>
              <a:rPr b="1" lang="es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 las orillas del Sar (1884)</a:t>
            </a:r>
            <a:endParaRPr b="1"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6" name="Google Shape;246;p22"/>
          <p:cNvSpPr/>
          <p:nvPr/>
        </p:nvSpPr>
        <p:spPr>
          <a:xfrm>
            <a:off x="4652400" y="1079900"/>
            <a:ext cx="3428100" cy="335130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2"/>
          <p:cNvSpPr/>
          <p:nvPr/>
        </p:nvSpPr>
        <p:spPr>
          <a:xfrm>
            <a:off x="5004050" y="1229700"/>
            <a:ext cx="2934000" cy="2684100"/>
          </a:xfrm>
          <a:prstGeom prst="ribbon2">
            <a:avLst>
              <a:gd fmla="val 16667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7975" y="1229700"/>
            <a:ext cx="1446150" cy="223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Familia</a:t>
            </a:r>
            <a:endParaRPr/>
          </a:p>
        </p:txBody>
      </p:sp>
      <p:grpSp>
        <p:nvGrpSpPr>
          <p:cNvPr id="254" name="Google Shape;254;p23"/>
          <p:cNvGrpSpPr/>
          <p:nvPr/>
        </p:nvGrpSpPr>
        <p:grpSpPr>
          <a:xfrm>
            <a:off x="369701" y="1979965"/>
            <a:ext cx="1555891" cy="1993823"/>
            <a:chOff x="369672" y="1960450"/>
            <a:chExt cx="1578303" cy="1897975"/>
          </a:xfrm>
        </p:grpSpPr>
        <p:sp>
          <p:nvSpPr>
            <p:cNvPr id="255" name="Google Shape;255;p23"/>
            <p:cNvSpPr/>
            <p:nvPr/>
          </p:nvSpPr>
          <p:spPr>
            <a:xfrm>
              <a:off x="861672" y="19604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A72A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6" name="Google Shape;256;p23"/>
            <p:cNvSpPr txBox="1"/>
            <p:nvPr/>
          </p:nvSpPr>
          <p:spPr>
            <a:xfrm>
              <a:off x="940422" y="21216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s" sz="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1859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" name="Google Shape;257;p23"/>
            <p:cNvSpPr txBox="1"/>
            <p:nvPr/>
          </p:nvSpPr>
          <p:spPr>
            <a:xfrm>
              <a:off x="369675" y="2664225"/>
              <a:ext cx="1578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Alexandra Murguía de Castro</a:t>
              </a:r>
              <a:endParaRPr b="1" sz="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8" name="Google Shape;258;p23"/>
            <p:cNvSpPr txBox="1"/>
            <p:nvPr/>
          </p:nvSpPr>
          <p:spPr>
            <a:xfrm>
              <a:off x="369672" y="3121025"/>
              <a:ext cx="15783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Falleció en 1937</a:t>
              </a:r>
              <a:endParaRPr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9" name="Google Shape;259;p23"/>
          <p:cNvGrpSpPr/>
          <p:nvPr/>
        </p:nvGrpSpPr>
        <p:grpSpPr>
          <a:xfrm>
            <a:off x="2089946" y="1979805"/>
            <a:ext cx="1515377" cy="1993823"/>
            <a:chOff x="2114712" y="1960450"/>
            <a:chExt cx="1537206" cy="1897975"/>
          </a:xfrm>
        </p:grpSpPr>
        <p:sp>
          <p:nvSpPr>
            <p:cNvPr id="260" name="Google Shape;260;p23"/>
            <p:cNvSpPr/>
            <p:nvPr/>
          </p:nvSpPr>
          <p:spPr>
            <a:xfrm>
              <a:off x="2586168" y="19604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A72A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1" name="Google Shape;261;p23"/>
            <p:cNvSpPr txBox="1"/>
            <p:nvPr/>
          </p:nvSpPr>
          <p:spPr>
            <a:xfrm>
              <a:off x="2114712" y="2664225"/>
              <a:ext cx="1537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>
                  <a:solidFill>
                    <a:schemeClr val="dk1"/>
                  </a:solidFill>
                  <a:highlight>
                    <a:srgbClr val="FFFFFF"/>
                  </a:highlight>
                </a:rPr>
                <a:t>Aura Murguía de Castro</a:t>
              </a:r>
              <a:endParaRPr b="1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2" name="Google Shape;262;p23"/>
            <p:cNvSpPr txBox="1"/>
            <p:nvPr/>
          </p:nvSpPr>
          <p:spPr>
            <a:xfrm>
              <a:off x="2114718" y="3121025"/>
              <a:ext cx="1537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Falleció en 1942</a:t>
              </a:r>
              <a:endParaRPr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3" name="Google Shape;263;p23"/>
            <p:cNvSpPr txBox="1"/>
            <p:nvPr/>
          </p:nvSpPr>
          <p:spPr>
            <a:xfrm>
              <a:off x="2664918" y="21216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s" sz="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1868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4" name="Google Shape;264;p23"/>
          <p:cNvGrpSpPr/>
          <p:nvPr/>
        </p:nvGrpSpPr>
        <p:grpSpPr>
          <a:xfrm>
            <a:off x="3772316" y="1979886"/>
            <a:ext cx="1515373" cy="1993820"/>
            <a:chOff x="3818650" y="1960450"/>
            <a:chExt cx="1537202" cy="1897973"/>
          </a:xfrm>
        </p:grpSpPr>
        <p:sp>
          <p:nvSpPr>
            <p:cNvPr id="265" name="Google Shape;265;p23"/>
            <p:cNvSpPr/>
            <p:nvPr/>
          </p:nvSpPr>
          <p:spPr>
            <a:xfrm>
              <a:off x="4290102" y="19604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6" name="Google Shape;266;p23"/>
            <p:cNvSpPr txBox="1"/>
            <p:nvPr/>
          </p:nvSpPr>
          <p:spPr>
            <a:xfrm>
              <a:off x="3818650" y="2664225"/>
              <a:ext cx="1537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>
                  <a:solidFill>
                    <a:schemeClr val="dk1"/>
                  </a:solidFill>
                  <a:highlight>
                    <a:srgbClr val="FFFFFF"/>
                  </a:highlight>
                </a:rPr>
                <a:t>Ovidio Murguía de Castro</a:t>
              </a:r>
              <a:endParaRPr b="1" sz="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" name="Google Shape;267;p23"/>
            <p:cNvSpPr txBox="1"/>
            <p:nvPr/>
          </p:nvSpPr>
          <p:spPr>
            <a:xfrm>
              <a:off x="3818652" y="3121023"/>
              <a:ext cx="1537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800">
                  <a:solidFill>
                    <a:schemeClr val="dk2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Fallecido en 1900, fue un pintor español, perteneciente a la llamada Xeración Doente.​</a:t>
              </a:r>
              <a:endParaRPr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" name="Google Shape;268;p23"/>
            <p:cNvSpPr txBox="1"/>
            <p:nvPr/>
          </p:nvSpPr>
          <p:spPr>
            <a:xfrm>
              <a:off x="4368852" y="21216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s" sz="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1871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9" name="Google Shape;269;p23"/>
          <p:cNvGrpSpPr/>
          <p:nvPr/>
        </p:nvGrpSpPr>
        <p:grpSpPr>
          <a:xfrm>
            <a:off x="5454683" y="1979886"/>
            <a:ext cx="1515375" cy="1993823"/>
            <a:chOff x="5527887" y="1960450"/>
            <a:chExt cx="1537203" cy="1897975"/>
          </a:xfrm>
        </p:grpSpPr>
        <p:sp>
          <p:nvSpPr>
            <p:cNvPr id="270" name="Google Shape;270;p23"/>
            <p:cNvSpPr/>
            <p:nvPr/>
          </p:nvSpPr>
          <p:spPr>
            <a:xfrm>
              <a:off x="5999340" y="19604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1" name="Google Shape;271;p23"/>
            <p:cNvSpPr txBox="1"/>
            <p:nvPr/>
          </p:nvSpPr>
          <p:spPr>
            <a:xfrm>
              <a:off x="5527887" y="2664225"/>
              <a:ext cx="1537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>
                  <a:solidFill>
                    <a:schemeClr val="dk1"/>
                  </a:solidFill>
                  <a:highlight>
                    <a:srgbClr val="FFFFFF"/>
                  </a:highlight>
                </a:rPr>
                <a:t>Gala Murguía de Castro</a:t>
              </a:r>
              <a:endParaRPr b="1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p23"/>
            <p:cNvSpPr txBox="1"/>
            <p:nvPr/>
          </p:nvSpPr>
          <p:spPr>
            <a:xfrm>
              <a:off x="5527890" y="3121025"/>
              <a:ext cx="1537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Falleció en 1964</a:t>
              </a:r>
              <a:endParaRPr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" name="Google Shape;273;p23"/>
            <p:cNvSpPr txBox="1"/>
            <p:nvPr/>
          </p:nvSpPr>
          <p:spPr>
            <a:xfrm>
              <a:off x="6078090" y="21216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s" sz="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1871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4" name="Google Shape;274;p23"/>
          <p:cNvGrpSpPr/>
          <p:nvPr/>
        </p:nvGrpSpPr>
        <p:grpSpPr>
          <a:xfrm>
            <a:off x="7137037" y="1979886"/>
            <a:ext cx="1515378" cy="1993823"/>
            <a:chOff x="7237137" y="1960450"/>
            <a:chExt cx="1537206" cy="1897975"/>
          </a:xfrm>
        </p:grpSpPr>
        <p:sp>
          <p:nvSpPr>
            <p:cNvPr id="275" name="Google Shape;275;p23"/>
            <p:cNvSpPr/>
            <p:nvPr/>
          </p:nvSpPr>
          <p:spPr>
            <a:xfrm>
              <a:off x="7708593" y="19604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6" name="Google Shape;276;p23"/>
            <p:cNvSpPr txBox="1"/>
            <p:nvPr/>
          </p:nvSpPr>
          <p:spPr>
            <a:xfrm>
              <a:off x="7237137" y="2664225"/>
              <a:ext cx="1537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>
                  <a:solidFill>
                    <a:schemeClr val="dk1"/>
                  </a:solidFill>
                  <a:highlight>
                    <a:srgbClr val="FFFFFF"/>
                  </a:highlight>
                </a:rPr>
                <a:t>Amara Murguía de Castro</a:t>
              </a:r>
              <a:endParaRPr b="1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277;p23"/>
            <p:cNvSpPr txBox="1"/>
            <p:nvPr/>
          </p:nvSpPr>
          <p:spPr>
            <a:xfrm>
              <a:off x="7237143" y="3121025"/>
              <a:ext cx="1537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Falleció en 1921</a:t>
              </a:r>
              <a:endParaRPr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8" name="Google Shape;278;p23"/>
            <p:cNvSpPr txBox="1"/>
            <p:nvPr/>
          </p:nvSpPr>
          <p:spPr>
            <a:xfrm>
              <a:off x="7787343" y="21216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s" sz="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1873</a:t>
              </a:r>
              <a:endParaRPr b="1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9" name="Google Shape;279;p23"/>
          <p:cNvSpPr txBox="1"/>
          <p:nvPr/>
        </p:nvSpPr>
        <p:spPr>
          <a:xfrm>
            <a:off x="369675" y="1191075"/>
            <a:ext cx="828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 marido fue Manuel Murguía, el cual era un historiador y escritor. Fue el creador de la Real Academia Gallega. Y juntos 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tuvieron</a:t>
            </a:r>
            <a:r>
              <a:rPr lang="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5 hijos.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0" name="Google Shape;28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446" y="3553796"/>
            <a:ext cx="2080675" cy="91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8093" y="3527268"/>
            <a:ext cx="1555900" cy="97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WEBGRAFÍA</a:t>
            </a:r>
            <a:endParaRPr/>
          </a:p>
        </p:txBody>
      </p:sp>
      <p:sp>
        <p:nvSpPr>
          <p:cNvPr id="287" name="Google Shape;287;p24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Rosalía de Castro - Wikipedia, la enciclopedia librees.wikipedia.org › wiki › Rosalía_de_Castro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hlinkClick r:id="rId4"/>
              </a:rPr>
              <a:t>https://www.bajalibros.com/ES/La-flor-Rosalia-de-Castro-eBook-5384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hlinkClick r:id="rId5"/>
              </a:rPr>
              <a:t>https://www.lainformacion.com/practicopedia/como-fue-la-vida-de-rosalia-de-castro/6509056/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hlinkClick r:id="rId6"/>
              </a:rPr>
              <a:t>https://www.bosquedefantasias.com/recursos/biografias-cortas/rosalia-de-castro#:~:text=Poeta%20y%20novelista%20espa%C3%B1ola,en%20gallego%20como%20en%20castellano.&amp;text=Entre%20sus%20obras%20m%C3%A1s%20grandes,y%20castellano%20a%20la%20vez.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As obras de Rosalía de Castro - Fundación Rosalía de Castrorosalia.gal › Rosalía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1813413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D9.0.4</vt:lpwstr>
  </property>
</Properties>
</file>