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1" Target="ppt/presentation.xml" Type="http://schemas.openxmlformats.org/officeDocument/2006/relationships/officeDocument"/><Relationship Id="rId2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ED67D4-E559-45B6-AEEC-4379DA23BCF4}">
  <a:tblStyle styleId="{B6ED67D4-E559-45B6-AEEC-4379DA23BC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OldStandardTT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OldStandardT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ec268420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ec268420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a18ff698f_0_13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a18ff698f_0_1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a18ff698f_0_1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a18ff698f_0_1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a18ff698f_0_13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ca18ff698f_0_13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cec26842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cec26842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cec268420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cec268420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ec268420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ec268420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d0697cbb6_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cd0697cbb6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ec268420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ec268420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3.jpeg" Type="http://schemas.openxmlformats.org/officeDocument/2006/relationships/image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slide" Target="/ppt/slides/slide3.xml"/><Relationship Id="rId4" Type="http://schemas.openxmlformats.org/officeDocument/2006/relationships/slide" Target="/ppt/slides/slide4.xml"/><Relationship Id="rId9" Type="http://schemas.openxmlformats.org/officeDocument/2006/relationships/slide" Target="/ppt/slides/slide10.xml"/><Relationship Id="rId5" Type="http://schemas.openxmlformats.org/officeDocument/2006/relationships/slide" Target="/ppt/slides/slide5.xml"/><Relationship Id="rId6" Type="http://schemas.openxmlformats.org/officeDocument/2006/relationships/slide" Target="/ppt/slides/slide7.xml"/><Relationship Id="rId7" Type="http://schemas.openxmlformats.org/officeDocument/2006/relationships/slide" Target="/ppt/slides/slide8.xml"/><Relationship Id="rId8" Type="http://schemas.openxmlformats.org/officeDocument/2006/relationships/slide" Target="/ppt/slides/slide9.xml"/></Relationships>
</file>

<file path=ppt/slides/_rels/slide3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2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1" Target="../slideLayouts/slideLayout3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1.jpeg" Type="http://schemas.openxmlformats.org/officeDocument/2006/relationships/image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google.com/search?q=donde+salio+cantares+gallegos+libro&amp;oq=&amp;aqs=chrome.6.69i59i450l8.3713589058j0j15&amp;sourceid=chrome&amp;ie=UTF-8" TargetMode="External"/><Relationship Id="rId4" Type="http://schemas.openxmlformats.org/officeDocument/2006/relationships/hyperlink" Target="https://www.google.com/search?q=donde+sali%C3%B3+follas+novas+libro&amp;oq=&amp;aqs=chrome.7.69i59i450l8.3713631305j0j15&amp;sourceid=chrome&amp;ie=UTF-8" TargetMode="External"/><Relationship Id="rId5" Type="http://schemas.openxmlformats.org/officeDocument/2006/relationships/hyperlink" Target="https://es.wikipedia.org/wiki/Rosal%C3%ADa_de_Castro" TargetMode="External"/><Relationship Id="rId6" Type="http://schemas.openxmlformats.org/officeDocument/2006/relationships/hyperlink" Target="https://www.google.com/search?gs_ssp=eJzj4tTP1TcwMq7IrjBg9BIsyi9OzMlMVEhJVUhOLC4pygcAjRQJ2w&amp;q=rosalia+de+castro&amp;oq=rosal&amp;aqs=chrome.4.69i57j46i433l4j0j46i433j0i433j0j0i271.3797j0j15&amp;sourceid=chrome&amp;ie=UTF-8" TargetMode="External"/><Relationship Id="rId7" Type="http://schemas.openxmlformats.org/officeDocument/2006/relationships/hyperlink" Target="https://www.lainformacion.com/practicopedia/como-fue-la-vida-de-rosalia-de-castro/6509056/" TargetMode="External"/><Relationship Id="rId8" Type="http://schemas.openxmlformats.org/officeDocument/2006/relationships/hyperlink" Target="https://escritoras.com/escritoras/Rosalia-de-Cas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288838" y="458650"/>
            <a:ext cx="8520600" cy="97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00"/>
                </a:solidFill>
              </a:rPr>
              <a:t>ROSALÍA DE CASTRO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11700" y="1789600"/>
            <a:ext cx="8520600" cy="30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0250" y="1789600"/>
            <a:ext cx="4937774" cy="319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FINAL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11700" y="11592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Espero que os haya gustado mi trabajo sobre Rosalía de Castro, una mujer muy luchadora durante toda su vida.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Gracias.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Carmen Maqueda Fernández</a:t>
            </a:r>
            <a:endParaRPr/>
          </a:p>
          <a:p>
            <a:pPr indent="0" lvl="0" marL="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1ºbachillerato-A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s" sz="3600"/>
              <a:t>ÍNDICE</a:t>
            </a:r>
            <a:endParaRPr sz="3600"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BIOGRAFÍA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LIBROS MÁS FAMOSOS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VIDA DE ROSALÍA DE CASTRO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IMPORTANCIA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FRASES FAMOSAS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WEBGRAFÍA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s" u="sng">
                <a:solidFill>
                  <a:srgbClr val="000000"/>
                </a:solidFill>
                <a:hlinkClick action="ppaction://hlinksldjump"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FINAL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BIOGRAFÍA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27850"/>
            <a:ext cx="8520600" cy="34038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s" sz="1500">
                <a:solidFill>
                  <a:srgbClr val="000000"/>
                </a:solidFill>
              </a:rPr>
              <a:t>María Rosalía Rita de Castro(Santiago de Compostela, 24 de febrero 1873- Padrón, 15 de Julio de 1885), fue una poetista y nivelista española que escribió tanto en gallego como en castellano.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s" sz="1500">
                <a:solidFill>
                  <a:srgbClr val="000000"/>
                </a:solidFill>
              </a:rPr>
              <a:t>Es considerada junto con Gustavo Adolfo Bécquer, la precursora de la poesía española moderna.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❖"/>
            </a:pPr>
            <a:r>
              <a:rPr lang="es" sz="1500">
                <a:solidFill>
                  <a:srgbClr val="000000"/>
                </a:solidFill>
              </a:rPr>
              <a:t>Escribir en gallego en el siglo XIX, es decir, en la época que vivió Rosalía, no resultaba nada fácil por una serie de razones:</a:t>
            </a:r>
            <a:endParaRPr sz="1500">
              <a:solidFill>
                <a:srgbClr val="000000"/>
              </a:solidFill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■"/>
            </a:pPr>
            <a:r>
              <a:rPr lang="es" sz="1500">
                <a:solidFill>
                  <a:srgbClr val="000000"/>
                </a:solidFill>
              </a:rPr>
              <a:t>Por el pensamiento</a:t>
            </a:r>
            <a:endParaRPr sz="1500">
              <a:solidFill>
                <a:srgbClr val="000000"/>
              </a:solidFill>
            </a:endParaRPr>
          </a:p>
          <a:p>
            <a:pPr indent="-32385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■"/>
            </a:pPr>
            <a:r>
              <a:rPr lang="es" sz="1500">
                <a:solidFill>
                  <a:srgbClr val="000000"/>
                </a:solidFill>
              </a:rPr>
              <a:t>Por la estructuración de la sociedad del momento.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  <a:highlight>
                <a:srgbClr val="FCE5CD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9650" y="3098500"/>
            <a:ext cx="5049851" cy="188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LIBROS MAS FAMOSOS 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1" name="Google Shape;81;p16"/>
          <p:cNvGraphicFramePr/>
          <p:nvPr/>
        </p:nvGraphicFramePr>
        <p:xfrm>
          <a:off x="789150" y="1293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{B6ED67D4-E559-45B6-AEEC-4379DA23BCF4}</a:tableStyleId>
              </a:tblPr>
              <a:tblGrid>
                <a:gridCol w="1942025"/>
                <a:gridCol w="1942025"/>
                <a:gridCol w="1942025"/>
                <a:gridCol w="1942025"/>
              </a:tblGrid>
              <a:tr h="75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s" sz="2100"/>
                        <a:t>LIBROS</a:t>
                      </a:r>
                      <a:endParaRPr b="1" sz="2100"/>
                    </a:p>
                  </a:txBody>
                  <a:tcPr marT="91425" marB="91425" marR="91425" marL="91425"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FECHA DE SALIDA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IDIOMA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LUGAR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</a:tr>
              <a:tr h="75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CANTARES GALLEGOS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17 DE MAYO 1863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Gallego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Vigo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63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FOLLAS NOVAS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2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30 de Marzo de 1880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Gallego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Localidad vallisoletana de Simancas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5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LA HIJA DEL MAR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1859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FCE5C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Español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/>
                        <a:t>Vigo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VIDA DE ROSALÍA DE CASTRO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Rosalía </a:t>
            </a:r>
            <a:r>
              <a:rPr lang="es" u="sng"/>
              <a:t>contrajo matrimonio con Manuel Martínez Murgía</a:t>
            </a:r>
            <a:r>
              <a:rPr lang="es"/>
              <a:t>, que se dedicaba a escribir crónicas de Galicia y </a:t>
            </a:r>
            <a:r>
              <a:rPr lang="es" u="sng"/>
              <a:t>fue el creador de la RAG(Real Academia Gallega)</a:t>
            </a:r>
            <a:r>
              <a:rPr lang="es"/>
              <a:t> con el que tuvo una hija y siete hijos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5250" y="2354850"/>
            <a:ext cx="3933499" cy="2429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75800"/>
            <a:ext cx="8520600" cy="47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Rosalía </a:t>
            </a:r>
            <a:r>
              <a:rPr lang="es" u="sng"/>
              <a:t>nunca disfrutó de buena salud</a:t>
            </a:r>
            <a:r>
              <a:rPr lang="es"/>
              <a:t>. Luchó siempre contra enfermedades, y</a:t>
            </a:r>
            <a:r>
              <a:rPr lang="es"/>
              <a:t> </a:t>
            </a:r>
            <a:r>
              <a:rPr lang="es"/>
              <a:t>en muchas ocasiones no vivía con dinero suficiente, nunca aspiró a la fama. </a:t>
            </a:r>
            <a:r>
              <a:rPr lang="es" u="sng"/>
              <a:t>Su marido fue quien la convenció para que subieras sus obras.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 u="sng"/>
              <a:t>Falleció de cáncer de útero a los 48 años </a:t>
            </a:r>
            <a:r>
              <a:rPr lang="es"/>
              <a:t>de edad en su casa de Padrón, la cuál es hoy un museo. </a:t>
            </a:r>
            <a:r>
              <a:rPr lang="es" u="sng"/>
              <a:t>Antes de morir le pidió a su marido que quemaran sus manuscritos inéditos.</a:t>
            </a:r>
            <a:endParaRPr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En 2007, </a:t>
            </a:r>
            <a:r>
              <a:rPr lang="es" u="sng"/>
              <a:t>el ministerio de fomento bautizó al Sasemar 102</a:t>
            </a:r>
            <a:r>
              <a:rPr lang="es"/>
              <a:t> unos de sus aviones de patrulla, marítima con su nombre.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7250" y="2925000"/>
            <a:ext cx="4248936" cy="202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IMPORTANCIA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Fue una </a:t>
            </a:r>
            <a:r>
              <a:rPr lang="es" u="sng"/>
              <a:t>pieza fundamental en el resurgimiento de la literatura gallega </a:t>
            </a:r>
            <a:r>
              <a:rPr lang="es"/>
              <a:t>y del posterior nacionalismo romántica.</a:t>
            </a:r>
            <a:endParaRPr/>
          </a:p>
          <a:p>
            <a:pPr indent="0" lvl="0" marL="9144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-Cantares gallegos(representa un canto colectivo)</a:t>
            </a:r>
            <a:endParaRPr/>
          </a:p>
          <a:p>
            <a:pPr indent="-342900" lvl="0" marL="457200" rtl="0" algn="just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Llevó el Rexurdimiento gallego a su punto álgido.</a:t>
            </a:r>
            <a:endParaRPr/>
          </a:p>
          <a:p>
            <a:pPr indent="457200" lvl="0" marL="45720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-Follas Novas(poéticas de gran profundidad)</a:t>
            </a:r>
            <a:endParaRPr/>
          </a:p>
          <a:p>
            <a:pPr indent="-342900" lvl="0" marL="457200" rtl="0" algn="just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s" u="sng"/>
              <a:t>Defendió y redescubrió la cultura gallega</a:t>
            </a:r>
            <a:r>
              <a:rPr lang="es"/>
              <a:t>, la cual se encontraba marginada.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		-En las orillas del Sar(muestra de los trágicos años del final de su vida)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FRASES FAMOSAS DE ROSALÍA DE CASTRO</a:t>
            </a:r>
            <a:endParaRPr/>
          </a:p>
        </p:txBody>
      </p:sp>
      <p:sp>
        <p:nvSpPr>
          <p:cNvPr id="106" name="Google Shape;106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“La miseria seca el alma y los ojos además.”</a:t>
            </a:r>
            <a:endParaRPr i="1"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s" sz="1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i="1"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s" sz="1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</a:t>
            </a:r>
            <a:r>
              <a:rPr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“¡Oh tierra, antes y ahora, siempre fecunda y bella!”</a:t>
            </a:r>
            <a:endParaRPr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  </a:t>
            </a:r>
            <a:endParaRPr i="1"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i="1"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" sz="1200">
                <a:solidFill>
                  <a:srgbClr val="202124"/>
                </a:solidFill>
                <a:highlight>
                  <a:srgbClr val="E6B8AF"/>
                </a:highlight>
                <a:latin typeface="Arial"/>
                <a:ea typeface="Arial"/>
                <a:cs typeface="Arial"/>
                <a:sym typeface="Arial"/>
              </a:rPr>
              <a:t>“¿Por qué tan terca, tan fielmemoria me ha dado el cielo?”</a:t>
            </a:r>
            <a:endParaRPr i="1"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es" sz="1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endParaRPr i="1" sz="1200">
              <a:solidFill>
                <a:srgbClr val="20212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es" sz="1200">
                <a:solidFill>
                  <a:srgbClr val="202124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</a:t>
            </a:r>
            <a:r>
              <a:rPr lang="es" sz="12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                       </a:t>
            </a:r>
            <a:endParaRPr i="1" sz="1200">
              <a:solidFill>
                <a:srgbClr val="202124"/>
              </a:solidFill>
              <a:highlight>
                <a:srgbClr val="E6B8A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Google Shape;107;p20"/>
          <p:cNvCxnSpPr/>
          <p:nvPr/>
        </p:nvCxnSpPr>
        <p:spPr>
          <a:xfrm>
            <a:off x="1476100" y="1750425"/>
            <a:ext cx="3540000" cy="1959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20"/>
          <p:cNvCxnSpPr/>
          <p:nvPr/>
        </p:nvCxnSpPr>
        <p:spPr>
          <a:xfrm rot="5400000">
            <a:off x="6008950" y="2494950"/>
            <a:ext cx="849000" cy="744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20"/>
          <p:cNvSpPr txBox="1"/>
          <p:nvPr/>
        </p:nvSpPr>
        <p:spPr>
          <a:xfrm>
            <a:off x="5669275" y="3474725"/>
            <a:ext cx="3069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200">
                <a:solidFill>
                  <a:srgbClr val="202124"/>
                </a:solidFill>
                <a:highlight>
                  <a:srgbClr val="FFFFFF"/>
                </a:highlight>
              </a:rPr>
              <a:t> </a:t>
            </a:r>
            <a:r>
              <a:rPr lang="es" sz="1200">
                <a:solidFill>
                  <a:srgbClr val="202124"/>
                </a:solidFill>
                <a:highlight>
                  <a:srgbClr val="E6B8AF"/>
                </a:highlight>
              </a:rPr>
              <a:t>“No son nube ni flor los que enamoran, eres tú, corazón, triste o dichoso, ya del dolor y del placer el árbitro, quien seca el mar y hace habitar el polo.” </a:t>
            </a:r>
            <a:endParaRPr>
              <a:highlight>
                <a:srgbClr val="E6B8AF"/>
              </a:highlight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cxnSp>
        <p:nvCxnSpPr>
          <p:cNvPr id="110" name="Google Shape;110;p20"/>
          <p:cNvCxnSpPr>
            <a:stCxn id="109" idx="1"/>
          </p:cNvCxnSpPr>
          <p:nvPr/>
        </p:nvCxnSpPr>
        <p:spPr>
          <a:xfrm rot="10800000">
            <a:off x="3213475" y="3331025"/>
            <a:ext cx="2455800" cy="6054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326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3022"/>
              <a:t>WEBGRAFÍA</a:t>
            </a:r>
            <a:endParaRPr sz="4222"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https://www.google.com/search?q=donde+salio+cantares+gallegos+libro&amp;oq=&amp;aqs=chrome.6.69i59i450l8.3713589058j0j15&amp;sourceid=chrome&amp;ie=UTF-8</a:t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https://www.google.com/search?q=donde+sali%C3%B3+follas+novas+libro&amp;oq=&amp;aqs=chrome.7.69i59i450l8.3713631305j0j15&amp;sourceid=chrome&amp;ie=UTF-8</a:t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https://es.wikipedia.org/wiki/Rosal%C3%ADa_de_Castro</a:t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https://www.google.com/search?gs_ssp=eJzj4tTP1TcwMq7IrjBg9BIsyi9OzMlMVEhJVUhOLC4pygcAjRQJ2w&amp;q=rosalia+de+castro&amp;oq=rosal&amp;aqs=chrome.4.69i57j46i433l4j0j46i433j0i433j0j0i271.3797j0j15&amp;sourceid=chrome&amp;ie=UTF-8</a:t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https://www.lainformacion.com/practicopedia/como-fue-la-vida-de-rosalia-de-castro/6509056/</a:t>
            </a:r>
            <a:endParaRPr>
              <a:solidFill>
                <a:srgbClr val="000000"/>
              </a:solidFill>
            </a:endParaRPr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●"/>
            </a:pPr>
            <a:r>
              <a:rPr lang="es" u="sng">
                <a:solidFill>
                  <a:srgbClr val="000000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https://escritoras.com/escritoras/Rosalia-de-Castro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403318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D9.0.4</vt:lpwstr>
  </property>
</Properties>
</file>