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Slab"/>
      <p:regular r:id="rId16"/>
      <p:bold r:id="rId17"/>
    </p:embeddedFont>
    <p:embeddedFont>
      <p:font typeface="Patua One"/>
      <p:regular r:id="rId18"/>
    </p:embeddedFont>
    <p:embeddedFont>
      <p:font typeface="Roboto"/>
      <p:regular r:id="rId19"/>
      <p:bold r:id="rId20"/>
      <p:italic r:id="rId21"/>
      <p:boldItalic r:id="rId22"/>
    </p:embeddedFont>
    <p:embeddedFont>
      <p:font typeface="Spectral SemiBold"/>
      <p:regular r:id="rId23"/>
      <p:bold r:id="rId24"/>
      <p:italic r:id="rId25"/>
      <p:boldItalic r:id="rId26"/>
    </p:embeddedFont>
    <p:embeddedFont>
      <p:font typeface="Kalam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SpectralSemiBold-bold.fntdata"/><Relationship Id="rId23" Type="http://schemas.openxmlformats.org/officeDocument/2006/relationships/font" Target="fonts/SpectralSemiBo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pectralSemiBold-boldItalic.fntdata"/><Relationship Id="rId25" Type="http://schemas.openxmlformats.org/officeDocument/2006/relationships/font" Target="fonts/SpectralSemiBold-italic.fntdata"/><Relationship Id="rId28" Type="http://schemas.openxmlformats.org/officeDocument/2006/relationships/font" Target="fonts/Kalam-bold.fntdata"/><Relationship Id="rId27" Type="http://schemas.openxmlformats.org/officeDocument/2006/relationships/font" Target="fonts/Kala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Slab-bold.fntdata"/><Relationship Id="rId16" Type="http://schemas.openxmlformats.org/officeDocument/2006/relationships/font" Target="fonts/RobotoSlab-regular.fntdata"/><Relationship Id="rId19" Type="http://schemas.openxmlformats.org/officeDocument/2006/relationships/font" Target="fonts/Roboto-regular.fntdata"/><Relationship Id="rId18" Type="http://schemas.openxmlformats.org/officeDocument/2006/relationships/font" Target="fonts/Patua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7ffba570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c7ffba570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7ffba57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7ffba57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7ffba570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7ffba570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d0e42d57c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d0e42d57c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7ffba570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7ffba570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7ffba570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7ffba570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cd0e42d57c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cd0e42d57c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d0e42d57c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d0e42d57c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7ffba570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7ffba570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lecturalia.com/autor/5117/rosalia-de-castro#:~:text=Sus%20obras%20m%C3%A1s%20importantes%20son,orillas%20del%20Sar%20(1884)." TargetMode="External"/><Relationship Id="rId4" Type="http://schemas.openxmlformats.org/officeDocument/2006/relationships/hyperlink" Target="https://www.akal.com/libro/en-las-orillas-del-sar_33166/#:~:text=%C2%ABEn%20las%20orillas%20del%20Sar,extraordinaria%20novedad%20en%20su%20momento." TargetMode="External"/><Relationship Id="rId5" Type="http://schemas.openxmlformats.org/officeDocument/2006/relationships/hyperlink" Target="https://es.wikipedia.org/wiki/Rosal%C3%ADa_de_Castro#Las_cr%C3%ADticas_e_influencias_posterior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3.xml"/><Relationship Id="rId4" Type="http://schemas.openxmlformats.org/officeDocument/2006/relationships/slide" Target="/ppt/slides/slide4.xml"/><Relationship Id="rId5" Type="http://schemas.openxmlformats.org/officeDocument/2006/relationships/slide" Target="/ppt/slides/slide5.xml"/><Relationship Id="rId6" Type="http://schemas.openxmlformats.org/officeDocument/2006/relationships/slide" Target="/ppt/slides/slide9.xml"/><Relationship Id="rId7" Type="http://schemas.openxmlformats.org/officeDocument/2006/relationships/slide" Target="/ppt/slides/slide1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agicjourney.pt/wp-content/uploads/2020/07/small-images-santiago-compostela-2.jpg" TargetMode="External"/><Relationship Id="rId4" Type="http://schemas.openxmlformats.org/officeDocument/2006/relationships/hyperlink" Target="https://2.bp.blogspot.com/-etoyZE9-tMs/WL1oYtrD8GI/AAAAAAAA9Hc/hlwqBppBOY8RgiGuGL6s1cwFZ8dY71kIACPcB/s1600/PONTE%2BDE%2BSANTIAGO%252C%2BPADR%25C3%2593N%2B01.JPG" TargetMode="External"/></Relationships>
</file>

<file path=ppt/slides/_rels/slide4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slide" Target="/ppt/slides/slide7.xml"/><Relationship Id="rId4" Type="http://schemas.openxmlformats.org/officeDocument/2006/relationships/slide" Target="/ppt/slides/slide8.xml"/></Relationships>
</file>

<file path=ppt/slides/_rels/slide6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Relationship Id="rId3" Target="https://es.wikipedia.org/wiki/Manuel_Murgu%C3%ADa" TargetMode="External" Type="http://schemas.openxmlformats.org/officeDocument/2006/relationships/hyperlink"/><Relationship Id="rId4" Target="https://es.wikipedia.org/wiki/Manuel_Murgu%C3%ADa" TargetMode="External" Type="http://schemas.openxmlformats.org/officeDocument/2006/relationships/hyperlink"/><Relationship Id="rId5" Target="https://dle.rae.es/costumbrismo" TargetMode="External" Type="http://schemas.openxmlformats.org/officeDocument/2006/relationships/hyperlink"/><Relationship Id="rId6" Target="../media/image4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5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0" y="524150"/>
            <a:ext cx="8520600" cy="1088700"/>
          </a:xfrm>
          <a:prstGeom prst="rect">
            <a:avLst/>
          </a:prstGeom>
          <a:effectLst>
            <a:outerShdw rotWithShape="0" algn="bl" dir="480000" dist="161925">
              <a:srgbClr val="000000">
                <a:alpha val="40000"/>
              </a:srgbClr>
            </a:outerShdw>
            <a:reflection blurRad="0" dir="0" dist="0" endA="0" endPos="43000" fadeDir="5400012" kx="0" rotWithShape="0" algn="bl" stPos="0" sy="-100000" ky="0"/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2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ROSALÍA DE CASTRO</a:t>
            </a:r>
            <a:endParaRPr b="1" sz="42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6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latin typeface="Patua One"/>
                <a:ea typeface="Patua One"/>
                <a:cs typeface="Patua One"/>
                <a:sym typeface="Patua One"/>
              </a:rPr>
              <a:t>WEBGRAFÍA</a:t>
            </a:r>
            <a:endParaRPr/>
          </a:p>
        </p:txBody>
      </p:sp>
      <p:sp>
        <p:nvSpPr>
          <p:cNvPr id="125" name="Google Shape;125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u="sng">
                <a:solidFill>
                  <a:schemeClr val="hlink"/>
                </a:solidFill>
                <a:hlinkClick r:id="rId3"/>
              </a:rPr>
              <a:t>https://www.lecturalia.com/autor/5117/rosalia-de-castro#:~:text=Sus%20obras%20m%C3%A1s%20importantes%20son,orillas%20del%20Sar%20(1884).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300" u="sng">
                <a:solidFill>
                  <a:schemeClr val="hlink"/>
                </a:solidFill>
                <a:hlinkClick r:id="rId4"/>
              </a:rPr>
              <a:t>https://www.akal.com/libro/en-las-orillas-del-sar_33166/#:~:text=%C2%ABEn%20las%20orillas%20del%20Sar,extraordinaria%20novedad%20en%20su%20momento.</a:t>
            </a:r>
            <a:endParaRPr sz="13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300" u="sng">
                <a:solidFill>
                  <a:schemeClr val="hlink"/>
                </a:solidFill>
                <a:hlinkClick r:id="rId5"/>
              </a:rPr>
              <a:t>https://es.wikipedia.org/wiki/Rosal%C3%ADa_de_Castro#Las_cr%C3%ADticas_e_influencias_posteriores</a:t>
            </a:r>
            <a:endParaRPr sz="1300"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latin typeface="Patua One"/>
                <a:ea typeface="Patua One"/>
                <a:cs typeface="Patua One"/>
                <a:sym typeface="Patua One"/>
              </a:rPr>
              <a:t>ÍNDICE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 u="sng">
                <a:solidFill>
                  <a:schemeClr val="hlink"/>
                </a:solidFill>
                <a:hlinkClick action="ppaction://hlinksldjump" r:id="rId3"/>
              </a:rPr>
              <a:t>Biografía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 u="sng">
                <a:solidFill>
                  <a:schemeClr val="hlink"/>
                </a:solidFill>
                <a:hlinkClick action="ppaction://hlinksldjump" r:id="rId4"/>
              </a:rPr>
              <a:t>Infancia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 u="sng">
                <a:solidFill>
                  <a:schemeClr val="hlink"/>
                </a:solidFill>
                <a:hlinkClick action="ppaction://hlinksldjump" r:id="rId5"/>
              </a:rPr>
              <a:t>Obras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Cantares gallegos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Follas Novas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En las orillas del Sar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 u="sng">
                <a:solidFill>
                  <a:schemeClr val="hlink"/>
                </a:solidFill>
                <a:hlinkClick action="ppaction://hlinksldjump" r:id="rId6"/>
              </a:rPr>
              <a:t>Críticas e influencias posteriores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 u="sng">
                <a:solidFill>
                  <a:schemeClr val="hlink"/>
                </a:solidFill>
                <a:hlinkClick action="ppaction://hlinksldjump" r:id="rId7"/>
              </a:rPr>
              <a:t>Webgrafía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latin typeface="Patua One"/>
                <a:ea typeface="Patua One"/>
                <a:cs typeface="Patua One"/>
                <a:sym typeface="Patua One"/>
              </a:rPr>
              <a:t>BIOGRAFÍA</a:t>
            </a:r>
            <a:endParaRPr sz="3200">
              <a:latin typeface="Patua One"/>
              <a:ea typeface="Patua One"/>
              <a:cs typeface="Patua One"/>
              <a:sym typeface="Patua One"/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100">
                <a:latin typeface="Spectral SemiBold"/>
                <a:ea typeface="Spectral SemiBold"/>
                <a:cs typeface="Spectral SemiBold"/>
                <a:sym typeface="Spectral SemiBold"/>
              </a:rPr>
              <a:t>Rosalía de Castro fue una gran poetisa y escritora española, la cual era capaz de escribir tanto en español como en gallego. Nació en </a:t>
            </a:r>
            <a:r>
              <a:rPr lang="es" sz="2100" u="sng">
                <a:solidFill>
                  <a:schemeClr val="hlink"/>
                </a:solidFill>
                <a:latin typeface="Spectral SemiBold"/>
                <a:ea typeface="Spectral SemiBold"/>
                <a:cs typeface="Spectral SemiBold"/>
                <a:sym typeface="Spectral SemiBold"/>
                <a:hlinkClick r:id="rId3"/>
              </a:rPr>
              <a:t>Santiago de Compostela</a:t>
            </a:r>
            <a:r>
              <a:rPr lang="es" sz="2100">
                <a:latin typeface="Spectral SemiBold"/>
                <a:ea typeface="Spectral SemiBold"/>
                <a:cs typeface="Spectral SemiBold"/>
                <a:sym typeface="Spectral SemiBold"/>
              </a:rPr>
              <a:t> el 14 de febrero de 1837, murió en </a:t>
            </a:r>
            <a:r>
              <a:rPr lang="es" sz="2100" u="sng">
                <a:solidFill>
                  <a:schemeClr val="hlink"/>
                </a:solidFill>
                <a:latin typeface="Spectral SemiBold"/>
                <a:ea typeface="Spectral SemiBold"/>
                <a:cs typeface="Spectral SemiBold"/>
                <a:sym typeface="Spectral SemiBold"/>
                <a:hlinkClick r:id="rId4"/>
              </a:rPr>
              <a:t>Padrón </a:t>
            </a:r>
            <a:r>
              <a:rPr lang="es" sz="2100">
                <a:latin typeface="Spectral SemiBold"/>
                <a:ea typeface="Spectral SemiBold"/>
                <a:cs typeface="Spectral SemiBold"/>
                <a:sym typeface="Spectral SemiBold"/>
              </a:rPr>
              <a:t>el 15 de julio de 1885.</a:t>
            </a:r>
            <a:endParaRPr sz="21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2100">
                <a:latin typeface="Spectral SemiBold"/>
                <a:ea typeface="Spectral SemiBold"/>
                <a:cs typeface="Spectral SemiBold"/>
                <a:sym typeface="Spectral SemiBold"/>
              </a:rPr>
              <a:t>                                                                Click</a:t>
            </a:r>
            <a:endParaRPr sz="21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cxnSp>
        <p:nvCxnSpPr>
          <p:cNvPr id="77" name="Google Shape;77;p15"/>
          <p:cNvCxnSpPr/>
          <p:nvPr/>
        </p:nvCxnSpPr>
        <p:spPr>
          <a:xfrm flipH="1" rot="10800000">
            <a:off x="5425450" y="2779800"/>
            <a:ext cx="2133600" cy="87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78" name="Google Shape;78;p15"/>
          <p:cNvCxnSpPr/>
          <p:nvPr/>
        </p:nvCxnSpPr>
        <p:spPr>
          <a:xfrm rot="10800000">
            <a:off x="3377175" y="2852950"/>
            <a:ext cx="1389900" cy="877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>
                <a:latin typeface="Patua One"/>
                <a:ea typeface="Patua One"/>
                <a:cs typeface="Patua One"/>
                <a:sym typeface="Patua One"/>
              </a:rPr>
              <a:t>INFANCIA</a:t>
            </a:r>
            <a:endParaRPr sz="3300">
              <a:latin typeface="Patua One"/>
              <a:ea typeface="Patua One"/>
              <a:cs typeface="Patua One"/>
              <a:sym typeface="Patua One"/>
            </a:endParaRPr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Spectral SemiBold"/>
                <a:ea typeface="Spectral SemiBold"/>
                <a:cs typeface="Spectral SemiBold"/>
                <a:sym typeface="Spectral SemiBold"/>
              </a:rPr>
              <a:t>Nació en una casa localizada en el margen de Camiño Novo. Fue hija natural del sacerdote José Martín Viojo (1798-1871) y de María Teresa de la Cruz Castro y Abadía (1804-1862).</a:t>
            </a:r>
            <a:endParaRPr sz="17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700">
                <a:latin typeface="Spectral SemiBold"/>
                <a:ea typeface="Spectral SemiBold"/>
                <a:cs typeface="Spectral SemiBold"/>
                <a:sym typeface="Spectral SemiBold"/>
              </a:rPr>
              <a:t>Hasta cumplir los ocho años, Rosalía se encontraba bajo</a:t>
            </a:r>
            <a:endParaRPr sz="17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700">
                <a:latin typeface="Spectral SemiBold"/>
                <a:ea typeface="Spectral SemiBold"/>
                <a:cs typeface="Spectral SemiBold"/>
                <a:sym typeface="Spectral SemiBold"/>
              </a:rPr>
              <a:t> la custodia de su tía paterna Teresa Martínez Viojo en </a:t>
            </a:r>
            <a:endParaRPr sz="17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700">
                <a:latin typeface="Spectral SemiBold"/>
                <a:ea typeface="Spectral SemiBold"/>
                <a:cs typeface="Spectral SemiBold"/>
                <a:sym typeface="Spectral SemiBold"/>
              </a:rPr>
              <a:t>la aldea de Castro de Ortoño. </a:t>
            </a:r>
            <a:endParaRPr sz="17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9569" y="2183919"/>
            <a:ext cx="1944124" cy="2384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latin typeface="Patua One"/>
                <a:ea typeface="Patua One"/>
                <a:cs typeface="Patua One"/>
                <a:sym typeface="Patua One"/>
              </a:rPr>
              <a:t>OBRAS</a:t>
            </a:r>
            <a:r>
              <a:rPr lang="es"/>
              <a:t> 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Sus obras más importantes fueron: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hlink"/>
                </a:solidFill>
                <a:hlinkClick action="ppaction://hlinkshowjump?jump=nextslide"/>
              </a:rPr>
              <a:t>Cantares Gallegos.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hlink"/>
                </a:solidFill>
                <a:hlinkClick action="ppaction://hlinksldjump" r:id="rId3"/>
              </a:rPr>
              <a:t>Follas novas.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u="sng">
                <a:solidFill>
                  <a:schemeClr val="hlink"/>
                </a:solidFill>
                <a:hlinkClick action="ppaction://hlinksldjump" r:id="rId4"/>
              </a:rPr>
              <a:t>En las orillas del Sar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latin typeface="Patua One"/>
                <a:ea typeface="Patua One"/>
                <a:cs typeface="Patua One"/>
                <a:sym typeface="Patua One"/>
              </a:rPr>
              <a:t>CANTARES GALLEGOS</a:t>
            </a:r>
            <a:endParaRPr sz="3200">
              <a:latin typeface="Patua One"/>
              <a:ea typeface="Patua One"/>
              <a:cs typeface="Patua One"/>
              <a:sym typeface="Patua One"/>
            </a:endParaRPr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latin typeface="Spectral SemiBold"/>
                <a:ea typeface="Spectral SemiBold"/>
                <a:cs typeface="Spectral SemiBold"/>
                <a:sym typeface="Spectral SemiBold"/>
              </a:rPr>
              <a:t>El 17 de marzo de 1863 </a:t>
            </a:r>
            <a:r>
              <a:rPr lang="es" sz="1400" u="sng">
                <a:solidFill>
                  <a:schemeClr val="hlink"/>
                </a:solidFill>
                <a:latin typeface="Spectral SemiBold"/>
                <a:ea typeface="Spectral SemiBold"/>
                <a:cs typeface="Spectral SemiBold"/>
                <a:sym typeface="Spectral SemiBold"/>
                <a:hlinkClick r:id="rId3"/>
              </a:rPr>
              <a:t>Manuel </a:t>
            </a:r>
            <a:r>
              <a:rPr lang="es" sz="1400" u="sng">
                <a:solidFill>
                  <a:schemeClr val="hlink"/>
                </a:solidFill>
                <a:latin typeface="Spectral SemiBold"/>
                <a:ea typeface="Spectral SemiBold"/>
                <a:cs typeface="Spectral SemiBold"/>
                <a:sym typeface="Spectral SemiBold"/>
                <a:hlinkClick r:id="rId4"/>
              </a:rPr>
              <a:t>Murguía</a:t>
            </a:r>
            <a:r>
              <a:rPr lang="es" sz="1400">
                <a:latin typeface="Spectral SemiBold"/>
                <a:ea typeface="Spectral SemiBold"/>
                <a:cs typeface="Spectral SemiBold"/>
                <a:sym typeface="Spectral SemiBold"/>
              </a:rPr>
              <a:t> hizo entrega</a:t>
            </a:r>
            <a:endParaRPr sz="14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latin typeface="Spectral SemiBold"/>
                <a:ea typeface="Spectral SemiBold"/>
                <a:cs typeface="Spectral SemiBold"/>
                <a:sym typeface="Spectral SemiBold"/>
              </a:rPr>
              <a:t> del manuscrito de Rosalía de Castro, Cantares gallegos,</a:t>
            </a:r>
            <a:endParaRPr sz="14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latin typeface="Spectral SemiBold"/>
                <a:ea typeface="Spectral SemiBold"/>
                <a:cs typeface="Spectral SemiBold"/>
                <a:sym typeface="Spectral SemiBold"/>
              </a:rPr>
              <a:t> al impresor vigués Juan Compañel.</a:t>
            </a:r>
            <a:endParaRPr sz="14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latin typeface="Spectral SemiBold"/>
                <a:ea typeface="Spectral SemiBold"/>
                <a:cs typeface="Spectral SemiBold"/>
                <a:sym typeface="Spectral SemiBold"/>
              </a:rPr>
              <a:t>Esta obra tiene presente cuatro núcleos temáticos </a:t>
            </a:r>
            <a:endParaRPr sz="14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latin typeface="Spectral SemiBold"/>
                <a:ea typeface="Spectral SemiBold"/>
                <a:cs typeface="Spectral SemiBold"/>
                <a:sym typeface="Spectral SemiBold"/>
              </a:rPr>
              <a:t>fundamentales que son: el </a:t>
            </a:r>
            <a:r>
              <a:rPr lang="es" sz="1400" u="sng">
                <a:solidFill>
                  <a:schemeClr val="hlink"/>
                </a:solidFill>
                <a:latin typeface="Spectral SemiBold"/>
                <a:ea typeface="Spectral SemiBold"/>
                <a:cs typeface="Spectral SemiBold"/>
                <a:sym typeface="Spectral SemiBold"/>
                <a:hlinkClick r:id="rId5"/>
              </a:rPr>
              <a:t>costumbrismo</a:t>
            </a:r>
            <a:r>
              <a:rPr lang="es" sz="1400">
                <a:latin typeface="Spectral SemiBold"/>
                <a:ea typeface="Spectral SemiBold"/>
                <a:cs typeface="Spectral SemiBold"/>
                <a:sym typeface="Spectral SemiBold"/>
              </a:rPr>
              <a:t>, el amor,</a:t>
            </a:r>
            <a:endParaRPr sz="14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latin typeface="Spectral SemiBold"/>
                <a:ea typeface="Spectral SemiBold"/>
                <a:cs typeface="Spectral SemiBold"/>
                <a:sym typeface="Spectral SemiBold"/>
              </a:rPr>
              <a:t>el intimismo y por último el social-patriotismo.</a:t>
            </a:r>
            <a:endParaRPr sz="14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38000" y="1612600"/>
            <a:ext cx="2916724" cy="22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latin typeface="Patua One"/>
                <a:ea typeface="Patua One"/>
                <a:cs typeface="Patua One"/>
                <a:sym typeface="Patua One"/>
              </a:rPr>
              <a:t>FOLLAS NOVAS</a:t>
            </a:r>
            <a:endParaRPr sz="3200">
              <a:latin typeface="Patua One"/>
              <a:ea typeface="Patua One"/>
              <a:cs typeface="Patua One"/>
              <a:sym typeface="Patua One"/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latin typeface="Spectral SemiBold"/>
                <a:ea typeface="Spectral SemiBold"/>
                <a:cs typeface="Spectral SemiBold"/>
                <a:sym typeface="Spectral SemiBold"/>
              </a:rPr>
              <a:t>En 1880 Rosalía redactó y editó en la capital español su segundo y último libro</a:t>
            </a:r>
            <a:endParaRPr sz="16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latin typeface="Spectral SemiBold"/>
                <a:ea typeface="Spectral SemiBold"/>
                <a:cs typeface="Spectral SemiBold"/>
                <a:sym typeface="Spectral SemiBold"/>
              </a:rPr>
              <a:t> de versos en lengua escrito en gallego. Esta obra es </a:t>
            </a:r>
            <a:r>
              <a:rPr lang="es" sz="1600">
                <a:latin typeface="Spectral SemiBold"/>
                <a:ea typeface="Spectral SemiBold"/>
                <a:cs typeface="Spectral SemiBold"/>
                <a:sym typeface="Spectral SemiBold"/>
              </a:rPr>
              <a:t>calificada</a:t>
            </a:r>
            <a:endParaRPr sz="16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latin typeface="Spectral SemiBold"/>
                <a:ea typeface="Spectral SemiBold"/>
                <a:cs typeface="Spectral SemiBold"/>
                <a:sym typeface="Spectral SemiBold"/>
              </a:rPr>
              <a:t>como su obra más rica y profunda. También se caracteriza </a:t>
            </a:r>
            <a:endParaRPr sz="16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600">
                <a:latin typeface="Spectral SemiBold"/>
                <a:ea typeface="Spectral SemiBold"/>
                <a:cs typeface="Spectral SemiBold"/>
                <a:sym typeface="Spectral SemiBold"/>
              </a:rPr>
              <a:t>por tener como trasfondo una notable intención social.</a:t>
            </a:r>
            <a:endParaRPr sz="1300"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300" y="1886213"/>
            <a:ext cx="1752600" cy="260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latin typeface="Patua One"/>
                <a:ea typeface="Patua One"/>
                <a:cs typeface="Patua One"/>
                <a:sym typeface="Patua One"/>
              </a:rPr>
              <a:t>EN LAS ORILLAS DEL SAR</a:t>
            </a:r>
            <a:endParaRPr sz="3200">
              <a:latin typeface="Patua One"/>
              <a:ea typeface="Patua One"/>
              <a:cs typeface="Patua One"/>
              <a:sym typeface="Patua One"/>
            </a:endParaRPr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latin typeface="Spectral SemiBold"/>
                <a:ea typeface="Spectral SemiBold"/>
                <a:cs typeface="Spectral SemiBold"/>
                <a:sym typeface="Spectral SemiBold"/>
              </a:rPr>
              <a:t>Un año antes de su muerte Rosalía publicó</a:t>
            </a:r>
            <a:endParaRPr sz="17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700">
                <a:latin typeface="Spectral SemiBold"/>
                <a:ea typeface="Spectral SemiBold"/>
                <a:cs typeface="Spectral SemiBold"/>
                <a:sym typeface="Spectral SemiBold"/>
              </a:rPr>
              <a:t>el que sería su último libro de poemas</a:t>
            </a:r>
            <a:endParaRPr sz="1700"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700">
                <a:latin typeface="Spectral SemiBold"/>
                <a:ea typeface="Spectral SemiBold"/>
                <a:cs typeface="Spectral SemiBold"/>
                <a:sym typeface="Spectral SemiBold"/>
              </a:rPr>
              <a:t>el cual fue escrito en su totalidad en castellano</a:t>
            </a:r>
            <a:endParaRPr sz="1900"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7352" y="1489825"/>
            <a:ext cx="1960545" cy="294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>
                <a:latin typeface="Patua One"/>
                <a:ea typeface="Patua One"/>
                <a:cs typeface="Patua One"/>
                <a:sym typeface="Patua One"/>
              </a:rPr>
              <a:t>CRÍTICAS E INFLUENCIAS POSTERIORES</a:t>
            </a:r>
            <a:endParaRPr sz="3200">
              <a:latin typeface="Patua One"/>
              <a:ea typeface="Patua One"/>
              <a:cs typeface="Patua One"/>
              <a:sym typeface="Patua One"/>
            </a:endParaRPr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Spectral SemiBold"/>
                <a:ea typeface="Spectral SemiBold"/>
                <a:cs typeface="Spectral SemiBold"/>
                <a:sym typeface="Spectral SemiBold"/>
              </a:rPr>
              <a:t>La valoración de las obras de Rosalía se produjeron después de su fallecimiento</a:t>
            </a:r>
            <a:endParaRPr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latin typeface="Spectral SemiBold"/>
                <a:ea typeface="Spectral SemiBold"/>
                <a:cs typeface="Spectral SemiBold"/>
                <a:sym typeface="Spectral SemiBold"/>
              </a:rPr>
              <a:t> ya que esta siempre fue menospreciada y marginada, quedando fuera de </a:t>
            </a:r>
            <a:endParaRPr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latin typeface="Spectral SemiBold"/>
                <a:ea typeface="Spectral SemiBold"/>
                <a:cs typeface="Spectral SemiBold"/>
                <a:sym typeface="Spectral SemiBold"/>
              </a:rPr>
              <a:t>escritos tan importantes como La </a:t>
            </a:r>
            <a:r>
              <a:rPr lang="es">
                <a:latin typeface="Spectral SemiBold"/>
                <a:ea typeface="Spectral SemiBold"/>
                <a:cs typeface="Spectral SemiBold"/>
                <a:sym typeface="Spectral SemiBold"/>
              </a:rPr>
              <a:t>literatura en 1881.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9025" y="2379450"/>
            <a:ext cx="1732025" cy="230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1235129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D9.0.4</vt:lpwstr>
  </property>
</Properties>
</file>