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Playfair Display"/>
      <p:regular r:id="rId20"/>
      <p:bold r:id="rId21"/>
      <p:italic r:id="rId22"/>
      <p:boldItalic r:id="rId23"/>
    </p:embeddedFont>
    <p:embeddedFont>
      <p:font typeface="PT Sans Narrow"/>
      <p:regular r:id="rId24"/>
      <p:bold r:id="rId25"/>
    </p:embeddedFont>
    <p:embeddedFont>
      <p:font typeface="Open Sans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regular.fntdata"/><Relationship Id="rId22" Type="http://schemas.openxmlformats.org/officeDocument/2006/relationships/font" Target="fonts/PlayfairDisplay-italic.fntdata"/><Relationship Id="rId21" Type="http://schemas.openxmlformats.org/officeDocument/2006/relationships/font" Target="fonts/PlayfairDisplay-bold.fntdata"/><Relationship Id="rId24" Type="http://schemas.openxmlformats.org/officeDocument/2006/relationships/font" Target="fonts/PTSansNarrow-regular.fntdata"/><Relationship Id="rId23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regular.fntdata"/><Relationship Id="rId25" Type="http://schemas.openxmlformats.org/officeDocument/2006/relationships/font" Target="fonts/PTSansNarrow-bold.fntdata"/><Relationship Id="rId28" Type="http://schemas.openxmlformats.org/officeDocument/2006/relationships/font" Target="fonts/OpenSans-italic.fntdata"/><Relationship Id="rId27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19" Type="http://schemas.openxmlformats.org/officeDocument/2006/relationships/font" Target="fonts/Roboto-boldItalic.fntdata"/><Relationship Id="rId1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cea51aa2fb_0_19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cea51aa2fb_0_19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ea51aa2fb_0_19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ea51aa2fb_0_19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a9dd3d304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a9dd3d30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a9dd3d304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a9dd3d30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a9dd3d30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a9dd3d30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ca9dd3d304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ca9dd3d304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cea51aa2fb_0_18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cea51aa2fb_0_18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cea51aa2fb_0_18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cea51aa2fb_0_18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a9dd3d304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ca9dd3d304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9" Type="http://schemas.openxmlformats.org/officeDocument/2006/relationships/slide" Target="/ppt/slides/slide9.xml"/><Relationship Id="rId5" Type="http://schemas.openxmlformats.org/officeDocument/2006/relationships/slide" Target="/ppt/slides/slide5.xml"/><Relationship Id="rId6" Type="http://schemas.openxmlformats.org/officeDocument/2006/relationships/slide" Target="/ppt/slides/slide6.xml"/><Relationship Id="rId7" Type="http://schemas.openxmlformats.org/officeDocument/2006/relationships/slide" Target="/ppt/slides/slide7.xml"/><Relationship Id="rId8" Type="http://schemas.openxmlformats.org/officeDocument/2006/relationships/slide" Target="/ppt/slides/slide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Uib7oh1Sdog" TargetMode="External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es.wikipedia.org/wiki/Rosal%C3%ADa_de_Castro" TargetMode="External"/><Relationship Id="rId4" Type="http://schemas.openxmlformats.org/officeDocument/2006/relationships/hyperlink" Target="https://www.google.com/search?sa=X&amp;rlz=1C1WPZC_enES921ES921&amp;hl=es&amp;biw=1280&amp;bih=913&amp;q=rosal%C3%ADa+de+castro&amp;stick=H4sIAAAAAAAAAONgVuLUz9U3MDKuyK54xGjCLfDyxz1hKe1Ja05eY1Tl4grOyC93zSvJLKkUEudig7J4pbi5ELp4FrEKFeUXJ-YcXpuokJKqkJxYXFKUDwA9aC2tWQAAAA&amp;ved=2ahUKEwiHyea_z83vAhW8DWMBHcXdCycQ1i8wI3oECAEQMg" TargetMode="External"/><Relationship Id="rId5" Type="http://schemas.openxmlformats.org/officeDocument/2006/relationships/hyperlink" Target="https://escritoras.com/escritoras/Rosalia-de-Castro" TargetMode="External"/><Relationship Id="rId6" Type="http://schemas.openxmlformats.org/officeDocument/2006/relationships/hyperlink" Target="https://www.farodevigo.es/cultura/2021/02/24/cinco-curiosidades-sabias-rosalia-castro-35477995.html" TargetMode="External"/><Relationship Id="rId7" Type="http://schemas.openxmlformats.org/officeDocument/2006/relationships/hyperlink" Target="https://es.wikipedia.org/wiki/Rosal%C3%ADa_de_Cast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900"/>
              <a:t>Rosalía de Castro</a:t>
            </a:r>
            <a:endParaRPr sz="4900"/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4125" y="1923150"/>
            <a:ext cx="2095500" cy="27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6175000" y="3861100"/>
            <a:ext cx="277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Rosa María Mora Lucena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1ºA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solidFill>
            <a:srgbClr val="FFD966"/>
          </a:solidFill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Contraportada</a:t>
            </a:r>
            <a:endParaRPr/>
          </a:p>
        </p:txBody>
      </p:sp>
      <p:sp>
        <p:nvSpPr>
          <p:cNvPr id="208" name="Google Shape;208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Esta ha sido la vida de Rosalía de Castro, una gran escritora española de la que todos deberíamos estar muy orgullosos.</a:t>
            </a:r>
            <a:endParaRPr/>
          </a:p>
        </p:txBody>
      </p:sp>
      <p:sp>
        <p:nvSpPr>
          <p:cNvPr id="209" name="Google Shape;209;p22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/>
              <a:t>armora@classroom.iesramonycajaltocina.es</a:t>
            </a:r>
            <a:endParaRPr b="1" sz="1300"/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Índice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s" sz="2300" u="sng">
                <a:solidFill>
                  <a:schemeClr val="hlink"/>
                </a:solidFill>
                <a:hlinkClick action="ppaction://hlinksldjump" r:id="rId3"/>
              </a:rPr>
              <a:t>Diapositiva 3: Biografía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s" sz="2300" u="sng">
                <a:solidFill>
                  <a:schemeClr val="hlink"/>
                </a:solidFill>
                <a:hlinkClick action="ppaction://hlinksldjump" r:id="rId4"/>
              </a:rPr>
              <a:t>Diapositiva 4: Familia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s" sz="2300" u="sng">
                <a:solidFill>
                  <a:schemeClr val="hlink"/>
                </a:solidFill>
                <a:hlinkClick action="ppaction://hlinksldjump" r:id="rId5"/>
              </a:rPr>
              <a:t>Diapositiva 5: Algunas de sus obras más importantes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s" sz="2300" u="sng">
                <a:solidFill>
                  <a:schemeClr val="hlink"/>
                </a:solidFill>
                <a:hlinkClick action="ppaction://hlinksldjump" r:id="rId6"/>
              </a:rPr>
              <a:t>Diapositiva 6: Su vida en 5 minutos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s" sz="2300" u="sng">
                <a:solidFill>
                  <a:schemeClr val="hlink"/>
                </a:solidFill>
                <a:hlinkClick action="ppaction://hlinksldjump" r:id="rId7"/>
              </a:rPr>
              <a:t>Diapositiva 7: Otros datos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s" sz="2300" u="sng">
                <a:solidFill>
                  <a:schemeClr val="hlink"/>
                </a:solidFill>
                <a:hlinkClick action="ppaction://hlinksldjump" r:id="rId8"/>
              </a:rPr>
              <a:t>Diapositiva 8: Curiosidades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s" sz="2300" u="sng">
                <a:solidFill>
                  <a:schemeClr val="hlink"/>
                </a:solidFill>
                <a:hlinkClick action="ppaction://hlinksldjump" r:id="rId9"/>
              </a:rPr>
              <a:t>Diapositiva 9: Webgrafía</a:t>
            </a:r>
            <a:endParaRPr sz="2300"/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Biografía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137500" y="1603350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  </a:t>
            </a:r>
            <a:endParaRPr/>
          </a:p>
        </p:txBody>
      </p:sp>
      <p:cxnSp>
        <p:nvCxnSpPr>
          <p:cNvPr id="81" name="Google Shape;81;p15"/>
          <p:cNvCxnSpPr/>
          <p:nvPr/>
        </p:nvCxnSpPr>
        <p:spPr>
          <a:xfrm>
            <a:off x="487875" y="1603000"/>
            <a:ext cx="334500" cy="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" name="Google Shape;82;p15"/>
          <p:cNvSpPr txBox="1"/>
          <p:nvPr/>
        </p:nvSpPr>
        <p:spPr>
          <a:xfrm>
            <a:off x="864225" y="1630875"/>
            <a:ext cx="3540600" cy="7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933925" y="1407850"/>
            <a:ext cx="7764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>
                <a:latin typeface="Open Sans"/>
                <a:ea typeface="Open Sans"/>
                <a:cs typeface="Open Sans"/>
                <a:sym typeface="Open Sans"/>
              </a:rPr>
              <a:t>Rosalía de Castro </a:t>
            </a:r>
            <a:r>
              <a:rPr lang="es">
                <a:latin typeface="Open Sans"/>
                <a:ea typeface="Open Sans"/>
                <a:cs typeface="Open Sans"/>
                <a:sym typeface="Open Sans"/>
              </a:rPr>
              <a:t>( Santiago de Compostela 24 de febrero de 1837 - Padrón 15 de julio de 1885)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4" name="Google Shape;84;p15"/>
          <p:cNvCxnSpPr/>
          <p:nvPr/>
        </p:nvCxnSpPr>
        <p:spPr>
          <a:xfrm>
            <a:off x="487875" y="2014275"/>
            <a:ext cx="334500" cy="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5" name="Google Shape;85;p15"/>
          <p:cNvSpPr txBox="1"/>
          <p:nvPr/>
        </p:nvSpPr>
        <p:spPr>
          <a:xfrm>
            <a:off x="933925" y="1630875"/>
            <a:ext cx="752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Poetisa y novelista </a:t>
            </a:r>
            <a:r>
              <a:rPr lang="es">
                <a:latin typeface="Open Sans"/>
                <a:ea typeface="Open Sans"/>
                <a:cs typeface="Open Sans"/>
                <a:sym typeface="Open Sans"/>
              </a:rPr>
              <a:t>española que escribió tanto en lengua gallega como en lengua castellana,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6" name="Google Shape;86;p15"/>
          <p:cNvCxnSpPr/>
          <p:nvPr/>
        </p:nvCxnSpPr>
        <p:spPr>
          <a:xfrm>
            <a:off x="529725" y="2534788"/>
            <a:ext cx="334500" cy="1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" name="Google Shape;87;p15"/>
          <p:cNvSpPr txBox="1"/>
          <p:nvPr/>
        </p:nvSpPr>
        <p:spPr>
          <a:xfrm>
            <a:off x="1003600" y="234175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Considerada actualmente como una escritora</a:t>
            </a:r>
            <a:r>
              <a:rPr lang="es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 indispensable del S.XIX</a:t>
            </a:r>
            <a:endParaRPr>
              <a:solidFill>
                <a:schemeClr val="accent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8" name="Google Shape;88;p15"/>
          <p:cNvCxnSpPr/>
          <p:nvPr/>
        </p:nvCxnSpPr>
        <p:spPr>
          <a:xfrm>
            <a:off x="543675" y="2889800"/>
            <a:ext cx="306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9" name="Google Shape;89;p15"/>
          <p:cNvSpPr txBox="1"/>
          <p:nvPr/>
        </p:nvSpPr>
        <p:spPr>
          <a:xfrm>
            <a:off x="1031500" y="2704175"/>
            <a:ext cx="712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Representa una de las figuras emblemáticas del Rexurdimento gallego.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0" name="Google Shape;90;p15"/>
          <p:cNvCxnSpPr/>
          <p:nvPr/>
        </p:nvCxnSpPr>
        <p:spPr>
          <a:xfrm>
            <a:off x="501800" y="3247800"/>
            <a:ext cx="348600" cy="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" name="Google Shape;91;p15"/>
          <p:cNvSpPr txBox="1"/>
          <p:nvPr/>
        </p:nvSpPr>
        <p:spPr>
          <a:xfrm>
            <a:off x="1017550" y="3066575"/>
            <a:ext cx="6760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Junto a Gustavo Adolfo Bécquer es considerada la precursora de la poesía española moderna.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2" name="Google Shape;92;p15"/>
          <p:cNvCxnSpPr/>
          <p:nvPr/>
        </p:nvCxnSpPr>
        <p:spPr>
          <a:xfrm>
            <a:off x="501800" y="3833225"/>
            <a:ext cx="362400" cy="2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" name="Google Shape;93;p15"/>
          <p:cNvSpPr txBox="1"/>
          <p:nvPr/>
        </p:nvSpPr>
        <p:spPr>
          <a:xfrm>
            <a:off x="1045425" y="3624150"/>
            <a:ext cx="761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Escribir en gallego en el s.XIX, no resultaba nada fácil por varias razones.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Familia</a:t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1664300" y="1406025"/>
            <a:ext cx="1692900" cy="6408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Rosalía de Castro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00" name="Google Shape;100;p16"/>
          <p:cNvCxnSpPr/>
          <p:nvPr/>
        </p:nvCxnSpPr>
        <p:spPr>
          <a:xfrm flipH="1" rot="10800000">
            <a:off x="3778175" y="1626000"/>
            <a:ext cx="1032900" cy="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1" name="Google Shape;101;p16"/>
          <p:cNvCxnSpPr/>
          <p:nvPr/>
        </p:nvCxnSpPr>
        <p:spPr>
          <a:xfrm rot="10800000">
            <a:off x="3768575" y="1846000"/>
            <a:ext cx="1052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2" name="Google Shape;102;p16"/>
          <p:cNvSpPr txBox="1"/>
          <p:nvPr/>
        </p:nvSpPr>
        <p:spPr>
          <a:xfrm>
            <a:off x="3835500" y="1314563"/>
            <a:ext cx="1052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00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esposo</a:t>
            </a:r>
            <a:endParaRPr sz="1200">
              <a:solidFill>
                <a:srgbClr val="00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3" name="Google Shape;103;p16"/>
          <p:cNvSpPr/>
          <p:nvPr/>
        </p:nvSpPr>
        <p:spPr>
          <a:xfrm>
            <a:off x="5069375" y="1372725"/>
            <a:ext cx="1836300" cy="7074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Manuel Murguía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16"/>
          <p:cNvSpPr/>
          <p:nvPr/>
        </p:nvSpPr>
        <p:spPr>
          <a:xfrm>
            <a:off x="707900" y="2611200"/>
            <a:ext cx="1291200" cy="640800"/>
          </a:xfrm>
          <a:prstGeom prst="roundRect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Gala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6"/>
          <p:cNvSpPr/>
          <p:nvPr/>
        </p:nvSpPr>
        <p:spPr>
          <a:xfrm>
            <a:off x="2152100" y="2611200"/>
            <a:ext cx="1396500" cy="640800"/>
          </a:xfrm>
          <a:prstGeom prst="roundRect">
            <a:avLst>
              <a:gd fmla="val 16667" name="adj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Aura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16"/>
          <p:cNvSpPr/>
          <p:nvPr/>
        </p:nvSpPr>
        <p:spPr>
          <a:xfrm>
            <a:off x="3701600" y="2611200"/>
            <a:ext cx="1444200" cy="640800"/>
          </a:xfrm>
          <a:prstGeom prst="roundRect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Alexandra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5298800" y="2611200"/>
            <a:ext cx="1578000" cy="640800"/>
          </a:xfrm>
          <a:prstGeom prst="roundRect">
            <a:avLst>
              <a:gd fmla="val 16667" name="adj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Amara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7068425" y="2611200"/>
            <a:ext cx="1692900" cy="640800"/>
          </a:xfrm>
          <a:prstGeom prst="roundRect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Adriano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09" name="Google Shape;109;p16"/>
          <p:cNvCxnSpPr/>
          <p:nvPr/>
        </p:nvCxnSpPr>
        <p:spPr>
          <a:xfrm>
            <a:off x="4294625" y="1979925"/>
            <a:ext cx="0" cy="45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0" name="Google Shape;110;p16"/>
          <p:cNvCxnSpPr/>
          <p:nvPr/>
        </p:nvCxnSpPr>
        <p:spPr>
          <a:xfrm>
            <a:off x="4667650" y="2027750"/>
            <a:ext cx="927900" cy="40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1" name="Google Shape;111;p16"/>
          <p:cNvCxnSpPr/>
          <p:nvPr/>
        </p:nvCxnSpPr>
        <p:spPr>
          <a:xfrm>
            <a:off x="6437150" y="2228600"/>
            <a:ext cx="8991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p16"/>
          <p:cNvCxnSpPr/>
          <p:nvPr/>
        </p:nvCxnSpPr>
        <p:spPr>
          <a:xfrm flipH="1">
            <a:off x="3146750" y="2008625"/>
            <a:ext cx="593100" cy="43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3" name="Google Shape;113;p16"/>
          <p:cNvCxnSpPr/>
          <p:nvPr/>
        </p:nvCxnSpPr>
        <p:spPr>
          <a:xfrm flipH="1">
            <a:off x="1635525" y="2228600"/>
            <a:ext cx="832200" cy="239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4" name="Google Shape;114;p16"/>
          <p:cNvSpPr txBox="1"/>
          <p:nvPr/>
        </p:nvSpPr>
        <p:spPr>
          <a:xfrm>
            <a:off x="3625075" y="2266875"/>
            <a:ext cx="59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00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hijos</a:t>
            </a:r>
            <a:endParaRPr sz="1200">
              <a:solidFill>
                <a:srgbClr val="00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115" name="Google Shape;11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7250" y="3424075"/>
            <a:ext cx="1577999" cy="151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Algunas de sus obras más importantes</a:t>
            </a:r>
            <a:endParaRPr/>
          </a:p>
        </p:txBody>
      </p:sp>
      <p:grpSp>
        <p:nvGrpSpPr>
          <p:cNvPr id="121" name="Google Shape;121;p17"/>
          <p:cNvGrpSpPr/>
          <p:nvPr/>
        </p:nvGrpSpPr>
        <p:grpSpPr>
          <a:xfrm>
            <a:off x="564633" y="1852850"/>
            <a:ext cx="1915527" cy="1735150"/>
            <a:chOff x="3154233" y="1852850"/>
            <a:chExt cx="1915527" cy="1735150"/>
          </a:xfrm>
        </p:grpSpPr>
        <p:sp>
          <p:nvSpPr>
            <p:cNvPr id="122" name="Google Shape;122;p17"/>
            <p:cNvSpPr/>
            <p:nvPr/>
          </p:nvSpPr>
          <p:spPr>
            <a:xfrm>
              <a:off x="3485717" y="3079475"/>
              <a:ext cx="1294800" cy="133500"/>
            </a:xfrm>
            <a:prstGeom prst="rect">
              <a:avLst/>
            </a:prstGeom>
            <a:solidFill>
              <a:srgbClr val="9225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7"/>
            <p:cNvSpPr txBox="1"/>
            <p:nvPr/>
          </p:nvSpPr>
          <p:spPr>
            <a:xfrm>
              <a:off x="3154233" y="3216600"/>
              <a:ext cx="6927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i="1" lang="es" sz="1500">
                  <a:highlight>
                    <a:schemeClr val="dk1"/>
                  </a:highlight>
                  <a:latin typeface="Roboto"/>
                  <a:ea typeface="Roboto"/>
                  <a:cs typeface="Roboto"/>
                  <a:sym typeface="Roboto"/>
                </a:rPr>
                <a:t>1858</a:t>
              </a:r>
              <a:endParaRPr b="1" i="1" sz="15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4" name="Google Shape;124;p17"/>
            <p:cNvSpPr txBox="1"/>
            <p:nvPr/>
          </p:nvSpPr>
          <p:spPr>
            <a:xfrm>
              <a:off x="3386760" y="1852850"/>
              <a:ext cx="16830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500">
                  <a:highlight>
                    <a:srgbClr val="FFFF00"/>
                  </a:highlight>
                  <a:latin typeface="Open Sans"/>
                  <a:ea typeface="Open Sans"/>
                  <a:cs typeface="Open Sans"/>
                  <a:sym typeface="Open Sans"/>
                </a:rPr>
                <a:t>Lieders</a:t>
              </a:r>
              <a:endParaRPr b="1" sz="1500"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25" name="Google Shape;125;p17"/>
            <p:cNvGrpSpPr/>
            <p:nvPr/>
          </p:nvGrpSpPr>
          <p:grpSpPr>
            <a:xfrm>
              <a:off x="3435870" y="2800065"/>
              <a:ext cx="92400" cy="411825"/>
              <a:chOff x="845575" y="2563700"/>
              <a:chExt cx="92400" cy="411825"/>
            </a:xfrm>
          </p:grpSpPr>
          <p:sp>
            <p:nvSpPr>
              <p:cNvPr id="126" name="Google Shape;126;p17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27" name="Google Shape;127;p17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grpSp>
        <p:nvGrpSpPr>
          <p:cNvPr id="128" name="Google Shape;128;p17"/>
          <p:cNvGrpSpPr/>
          <p:nvPr/>
        </p:nvGrpSpPr>
        <p:grpSpPr>
          <a:xfrm>
            <a:off x="1828196" y="2702596"/>
            <a:ext cx="1928205" cy="1744206"/>
            <a:chOff x="1828196" y="2702596"/>
            <a:chExt cx="1928205" cy="1744206"/>
          </a:xfrm>
        </p:grpSpPr>
        <p:sp>
          <p:nvSpPr>
            <p:cNvPr id="129" name="Google Shape;129;p17"/>
            <p:cNvSpPr/>
            <p:nvPr/>
          </p:nvSpPr>
          <p:spPr>
            <a:xfrm>
              <a:off x="2191011" y="3079475"/>
              <a:ext cx="1294800" cy="133500"/>
            </a:xfrm>
            <a:prstGeom prst="rect">
              <a:avLst/>
            </a:prstGeom>
            <a:solidFill>
              <a:srgbClr val="5515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7"/>
            <p:cNvSpPr txBox="1"/>
            <p:nvPr/>
          </p:nvSpPr>
          <p:spPr>
            <a:xfrm>
              <a:off x="1828196" y="2702596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i="1" lang="es" sz="1500">
                  <a:highlight>
                    <a:schemeClr val="dk1"/>
                  </a:highlight>
                  <a:latin typeface="Roboto"/>
                  <a:ea typeface="Roboto"/>
                  <a:cs typeface="Roboto"/>
                  <a:sym typeface="Roboto"/>
                </a:rPr>
                <a:t>1859</a:t>
              </a:r>
              <a:endParaRPr b="1" i="1" sz="15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1" name="Google Shape;131;p17"/>
            <p:cNvSpPr txBox="1"/>
            <p:nvPr/>
          </p:nvSpPr>
          <p:spPr>
            <a:xfrm>
              <a:off x="2073401" y="3503002"/>
              <a:ext cx="16830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500">
                  <a:highlight>
                    <a:srgbClr val="FFFF00"/>
                  </a:highlight>
                  <a:latin typeface="Open Sans"/>
                  <a:ea typeface="Open Sans"/>
                  <a:cs typeface="Open Sans"/>
                  <a:sym typeface="Open Sans"/>
                </a:rPr>
                <a:t>La </a:t>
              </a:r>
              <a:r>
                <a:rPr b="1" lang="es" sz="1500">
                  <a:highlight>
                    <a:srgbClr val="FFFF00"/>
                  </a:highlight>
                  <a:latin typeface="Open Sans"/>
                  <a:ea typeface="Open Sans"/>
                  <a:cs typeface="Open Sans"/>
                  <a:sym typeface="Open Sans"/>
                </a:rPr>
                <a:t>hija del mar</a:t>
              </a:r>
              <a:endParaRPr b="1" sz="1500"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32" name="Google Shape;132;p17"/>
            <p:cNvGrpSpPr/>
            <p:nvPr/>
          </p:nvGrpSpPr>
          <p:grpSpPr>
            <a:xfrm rot="10800000">
              <a:off x="2149293" y="3079467"/>
              <a:ext cx="92400" cy="411825"/>
              <a:chOff x="2072481" y="2563700"/>
              <a:chExt cx="92400" cy="411825"/>
            </a:xfrm>
          </p:grpSpPr>
          <p:cxnSp>
            <p:nvCxnSpPr>
              <p:cNvPr id="133" name="Google Shape;133;p17"/>
              <p:cNvCxnSpPr/>
              <p:nvPr/>
            </p:nvCxnSpPr>
            <p:spPr>
              <a:xfrm>
                <a:off x="2118681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34" name="Google Shape;134;p17"/>
              <p:cNvSpPr/>
              <p:nvPr/>
            </p:nvSpPr>
            <p:spPr>
              <a:xfrm>
                <a:off x="2072481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5" name="Google Shape;135;p17"/>
          <p:cNvGrpSpPr/>
          <p:nvPr/>
        </p:nvGrpSpPr>
        <p:grpSpPr>
          <a:xfrm>
            <a:off x="3154233" y="1852850"/>
            <a:ext cx="1915527" cy="1735150"/>
            <a:chOff x="3154233" y="1852850"/>
            <a:chExt cx="1915527" cy="1735150"/>
          </a:xfrm>
        </p:grpSpPr>
        <p:sp>
          <p:nvSpPr>
            <p:cNvPr id="136" name="Google Shape;136;p17"/>
            <p:cNvSpPr/>
            <p:nvPr/>
          </p:nvSpPr>
          <p:spPr>
            <a:xfrm>
              <a:off x="3485717" y="3079475"/>
              <a:ext cx="1294800" cy="133500"/>
            </a:xfrm>
            <a:prstGeom prst="rect">
              <a:avLst/>
            </a:prstGeom>
            <a:solidFill>
              <a:srgbClr val="9225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7"/>
            <p:cNvSpPr txBox="1"/>
            <p:nvPr/>
          </p:nvSpPr>
          <p:spPr>
            <a:xfrm>
              <a:off x="3154233" y="3216600"/>
              <a:ext cx="6927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i="1" lang="es" sz="1500">
                  <a:highlight>
                    <a:schemeClr val="dk1"/>
                  </a:highlight>
                  <a:latin typeface="Roboto"/>
                  <a:ea typeface="Roboto"/>
                  <a:cs typeface="Roboto"/>
                  <a:sym typeface="Roboto"/>
                </a:rPr>
                <a:t>1863</a:t>
              </a:r>
              <a:endParaRPr b="1" i="1" sz="15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8" name="Google Shape;138;p17"/>
            <p:cNvSpPr txBox="1"/>
            <p:nvPr/>
          </p:nvSpPr>
          <p:spPr>
            <a:xfrm>
              <a:off x="3386760" y="1852850"/>
              <a:ext cx="16830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500">
                  <a:highlight>
                    <a:srgbClr val="FFFF00"/>
                  </a:highlight>
                  <a:latin typeface="Open Sans"/>
                  <a:ea typeface="Open Sans"/>
                  <a:cs typeface="Open Sans"/>
                  <a:sym typeface="Open Sans"/>
                </a:rPr>
                <a:t>Cantares gallegos</a:t>
              </a:r>
              <a:endParaRPr b="1" sz="1500"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39" name="Google Shape;139;p17"/>
            <p:cNvGrpSpPr/>
            <p:nvPr/>
          </p:nvGrpSpPr>
          <p:grpSpPr>
            <a:xfrm>
              <a:off x="3435870" y="2800065"/>
              <a:ext cx="92400" cy="411825"/>
              <a:chOff x="845575" y="2563700"/>
              <a:chExt cx="92400" cy="411825"/>
            </a:xfrm>
          </p:grpSpPr>
          <p:sp>
            <p:nvSpPr>
              <p:cNvPr id="140" name="Google Shape;140;p17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1" name="Google Shape;141;p17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grpSp>
        <p:nvGrpSpPr>
          <p:cNvPr id="142" name="Google Shape;142;p17"/>
          <p:cNvGrpSpPr/>
          <p:nvPr/>
        </p:nvGrpSpPr>
        <p:grpSpPr>
          <a:xfrm>
            <a:off x="4413187" y="2702596"/>
            <a:ext cx="1935010" cy="1732506"/>
            <a:chOff x="4413187" y="2702596"/>
            <a:chExt cx="1935010" cy="1732506"/>
          </a:xfrm>
        </p:grpSpPr>
        <p:sp>
          <p:nvSpPr>
            <p:cNvPr id="143" name="Google Shape;143;p17"/>
            <p:cNvSpPr/>
            <p:nvPr/>
          </p:nvSpPr>
          <p:spPr>
            <a:xfrm>
              <a:off x="4780421" y="3079475"/>
              <a:ext cx="1294800" cy="133500"/>
            </a:xfrm>
            <a:prstGeom prst="rect">
              <a:avLst/>
            </a:prstGeom>
            <a:solidFill>
              <a:srgbClr val="5515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4" name="Google Shape;144;p17"/>
            <p:cNvGrpSpPr/>
            <p:nvPr/>
          </p:nvGrpSpPr>
          <p:grpSpPr>
            <a:xfrm rot="10800000">
              <a:off x="4737413" y="3079467"/>
              <a:ext cx="92400" cy="411825"/>
              <a:chOff x="2070100" y="2563700"/>
              <a:chExt cx="92400" cy="411825"/>
            </a:xfrm>
          </p:grpSpPr>
          <p:cxnSp>
            <p:nvCxnSpPr>
              <p:cNvPr id="145" name="Google Shape;145;p17"/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46" name="Google Shape;146;p17"/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47" name="Google Shape;147;p17"/>
            <p:cNvSpPr txBox="1"/>
            <p:nvPr/>
          </p:nvSpPr>
          <p:spPr>
            <a:xfrm>
              <a:off x="4413187" y="2702596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i="1" lang="es" sz="1500">
                  <a:highlight>
                    <a:schemeClr val="dk1"/>
                  </a:highlight>
                  <a:latin typeface="Roboto"/>
                  <a:ea typeface="Roboto"/>
                  <a:cs typeface="Roboto"/>
                  <a:sym typeface="Roboto"/>
                </a:rPr>
                <a:t>1867</a:t>
              </a:r>
              <a:endParaRPr b="1" i="1" sz="18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8" name="Google Shape;148;p17"/>
            <p:cNvSpPr txBox="1"/>
            <p:nvPr/>
          </p:nvSpPr>
          <p:spPr>
            <a:xfrm>
              <a:off x="4665197" y="3491302"/>
              <a:ext cx="16830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500">
                  <a:highlight>
                    <a:srgbClr val="FFFF00"/>
                  </a:highlight>
                  <a:latin typeface="Open Sans"/>
                  <a:ea typeface="Open Sans"/>
                  <a:cs typeface="Open Sans"/>
                  <a:sym typeface="Open Sans"/>
                </a:rPr>
                <a:t>El </a:t>
              </a:r>
              <a:r>
                <a:rPr b="1" lang="es" sz="1500">
                  <a:highlight>
                    <a:srgbClr val="FFFF00"/>
                  </a:highlight>
                  <a:latin typeface="Open Sans"/>
                  <a:ea typeface="Open Sans"/>
                  <a:cs typeface="Open Sans"/>
                  <a:sym typeface="Open Sans"/>
                </a:rPr>
                <a:t>caballero de las botas azules</a:t>
              </a:r>
              <a:endParaRPr b="1" sz="1500"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149" name="Google Shape;149;p17"/>
          <p:cNvGrpSpPr/>
          <p:nvPr/>
        </p:nvGrpSpPr>
        <p:grpSpPr>
          <a:xfrm>
            <a:off x="5707757" y="1852850"/>
            <a:ext cx="1953773" cy="1735150"/>
            <a:chOff x="5707757" y="1852850"/>
            <a:chExt cx="1953773" cy="1735150"/>
          </a:xfrm>
        </p:grpSpPr>
        <p:sp>
          <p:nvSpPr>
            <p:cNvPr id="150" name="Google Shape;150;p17"/>
            <p:cNvSpPr/>
            <p:nvPr/>
          </p:nvSpPr>
          <p:spPr>
            <a:xfrm>
              <a:off x="6075125" y="3079475"/>
              <a:ext cx="1294800" cy="133500"/>
            </a:xfrm>
            <a:prstGeom prst="rect">
              <a:avLst/>
            </a:prstGeom>
            <a:solidFill>
              <a:srgbClr val="9225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1" name="Google Shape;151;p17"/>
            <p:cNvGrpSpPr/>
            <p:nvPr/>
          </p:nvGrpSpPr>
          <p:grpSpPr>
            <a:xfrm>
              <a:off x="6031394" y="2800065"/>
              <a:ext cx="92400" cy="411825"/>
              <a:chOff x="845575" y="2563700"/>
              <a:chExt cx="92400" cy="411825"/>
            </a:xfrm>
          </p:grpSpPr>
          <p:cxnSp>
            <p:nvCxnSpPr>
              <p:cNvPr id="152" name="Google Shape;152;p17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53" name="Google Shape;153;p17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4" name="Google Shape;154;p17"/>
            <p:cNvSpPr txBox="1"/>
            <p:nvPr/>
          </p:nvSpPr>
          <p:spPr>
            <a:xfrm>
              <a:off x="5707757" y="3216600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500">
                  <a:highlight>
                    <a:schemeClr val="dk1"/>
                  </a:highlight>
                  <a:latin typeface="Roboto"/>
                  <a:ea typeface="Roboto"/>
                  <a:cs typeface="Roboto"/>
                  <a:sym typeface="Roboto"/>
                </a:rPr>
                <a:t>1880</a:t>
              </a:r>
              <a:endParaRPr b="1" sz="15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5" name="Google Shape;155;p17"/>
            <p:cNvSpPr txBox="1"/>
            <p:nvPr/>
          </p:nvSpPr>
          <p:spPr>
            <a:xfrm>
              <a:off x="5978530" y="1852850"/>
              <a:ext cx="16830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500">
                  <a:highlight>
                    <a:srgbClr val="FFFF00"/>
                  </a:highlight>
                  <a:latin typeface="Open Sans"/>
                  <a:ea typeface="Open Sans"/>
                  <a:cs typeface="Open Sans"/>
                  <a:sym typeface="Open Sans"/>
                </a:rPr>
                <a:t>Follas novas</a:t>
              </a:r>
              <a:endParaRPr b="1" sz="1500"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156" name="Google Shape;156;p17"/>
          <p:cNvGrpSpPr/>
          <p:nvPr/>
        </p:nvGrpSpPr>
        <p:grpSpPr>
          <a:xfrm>
            <a:off x="7003996" y="2702596"/>
            <a:ext cx="2142441" cy="1744206"/>
            <a:chOff x="7003996" y="2702596"/>
            <a:chExt cx="2142441" cy="1744206"/>
          </a:xfrm>
        </p:grpSpPr>
        <p:sp>
          <p:nvSpPr>
            <p:cNvPr id="157" name="Google Shape;157;p17"/>
            <p:cNvSpPr/>
            <p:nvPr/>
          </p:nvSpPr>
          <p:spPr>
            <a:xfrm>
              <a:off x="7369837" y="3079475"/>
              <a:ext cx="1776600" cy="133500"/>
            </a:xfrm>
            <a:prstGeom prst="rect">
              <a:avLst/>
            </a:prstGeom>
            <a:solidFill>
              <a:srgbClr val="5515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8" name="Google Shape;158;p17"/>
            <p:cNvGrpSpPr/>
            <p:nvPr/>
          </p:nvGrpSpPr>
          <p:grpSpPr>
            <a:xfrm rot="10800000">
              <a:off x="7328221" y="3079467"/>
              <a:ext cx="92400" cy="411825"/>
              <a:chOff x="2070100" y="2563700"/>
              <a:chExt cx="92400" cy="411825"/>
            </a:xfrm>
          </p:grpSpPr>
          <p:cxnSp>
            <p:nvCxnSpPr>
              <p:cNvPr id="159" name="Google Shape;159;p17"/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60" name="Google Shape;160;p17"/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61" name="Google Shape;161;p17"/>
            <p:cNvSpPr txBox="1"/>
            <p:nvPr/>
          </p:nvSpPr>
          <p:spPr>
            <a:xfrm>
              <a:off x="7003996" y="2702596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500">
                  <a:highlight>
                    <a:schemeClr val="dk1"/>
                  </a:highlight>
                  <a:latin typeface="Roboto"/>
                  <a:ea typeface="Roboto"/>
                  <a:cs typeface="Roboto"/>
                  <a:sym typeface="Roboto"/>
                </a:rPr>
                <a:t>1884</a:t>
              </a:r>
              <a:endParaRPr b="1" sz="15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2" name="Google Shape;162;p17"/>
            <p:cNvSpPr txBox="1"/>
            <p:nvPr/>
          </p:nvSpPr>
          <p:spPr>
            <a:xfrm>
              <a:off x="7256967" y="3503002"/>
              <a:ext cx="16830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500">
                  <a:highlight>
                    <a:srgbClr val="FFFF00"/>
                  </a:highlight>
                  <a:latin typeface="Open Sans"/>
                  <a:ea typeface="Open Sans"/>
                  <a:cs typeface="Open Sans"/>
                  <a:sym typeface="Open Sans"/>
                </a:rPr>
                <a:t>En las orillas del Sar</a:t>
              </a:r>
              <a:endParaRPr b="1" sz="1500"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Su vida en 5 minutos</a:t>
            </a:r>
            <a:endParaRPr/>
          </a:p>
        </p:txBody>
      </p:sp>
      <p:pic>
        <p:nvPicPr>
          <p:cNvPr descr="#drawmylife #tiktakdraw #rosalíadecastro&#10;&#10;Para conmemorar el Día das Letras Galegas, hoy os traemos el Draw My Life sobre Rosalía de Castro. Una poetisa y novelista gallega considerada uno de los grandes exponentes de la literatura española del siglo XIX.  &#10;&#10;Suscríbete a TikTak Draw: https://goo.gl/G3hor1&#10;&#10;&#10;▼FUENTES:&#10;▪ https://www.biografiasyvidas.com/biografia/c/castro_rosalia.htm&#10;▪ https://www.buscabiografias.com/biografia/verDetalle/969/Rosalia%20de%20Castro&#10;▪ http://www.cervantesvirtual.com/portales/rosalia_de_castro/autora_biografia/&#10;▪ http://www.estandarte.com/noticias/autores/la-biografa-de-rosala-de-castro_4068.html&#10;&#10;&#10;SI TE INTERESA QUE HAGAMOS UN VÍDEO SOBRE ALGÚN TEMA, DÉJALO EN LOS COMENTARIOS.&#10;&#10;▼▼▼ SÍGUENOS ▼▼▼&#10;✘ Twitter: https://twitter.com/tiktakdraw&#10;✘ Instagram: https://www.instagram.com/tiktakdraw/&#10;✘ Facebook: https://www.facebook.com/TikTakDraw/&#10;&#10;Si quieres ver nuestros otros vídeos:&#10;★ https://www.youtube.com/c/TikTakDraw/...&#10;&#10;★ ¡Hemos publicado nuestro primer libro! A la venta en Amazon y en otras plataformas: https://bre.is/3Khin3xW4&#10;&#10;Si quieres contarnos algo escríbenos a:&#10;✉ contact.tiktakdraw@gmail.com" id="168" name="Google Shape;168;p18" title="ROSALÍA DE CASTRO | Draw My Lif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1200" y="1375650"/>
            <a:ext cx="4572000" cy="3429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Otros datos</a:t>
            </a:r>
            <a:endParaRPr/>
          </a:p>
        </p:txBody>
      </p:sp>
      <p:cxnSp>
        <p:nvCxnSpPr>
          <p:cNvPr id="174" name="Google Shape;174;p19"/>
          <p:cNvCxnSpPr/>
          <p:nvPr/>
        </p:nvCxnSpPr>
        <p:spPr>
          <a:xfrm>
            <a:off x="456600" y="1651825"/>
            <a:ext cx="309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5" name="Google Shape;175;p19"/>
          <p:cNvSpPr txBox="1"/>
          <p:nvPr/>
        </p:nvSpPr>
        <p:spPr>
          <a:xfrm>
            <a:off x="792350" y="1289225"/>
            <a:ext cx="8040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latin typeface="Open Sans"/>
                <a:ea typeface="Open Sans"/>
                <a:cs typeface="Open Sans"/>
                <a:sym typeface="Open Sans"/>
              </a:rPr>
              <a:t>Tenía un </a:t>
            </a:r>
            <a:r>
              <a:rPr lang="es" sz="1500">
                <a:highlight>
                  <a:srgbClr val="C9DAF8"/>
                </a:highlight>
                <a:latin typeface="Open Sans"/>
                <a:ea typeface="Open Sans"/>
                <a:cs typeface="Open Sans"/>
                <a:sym typeface="Open Sans"/>
              </a:rPr>
              <a:t>carácter</a:t>
            </a:r>
            <a:r>
              <a:rPr lang="es" sz="1500">
                <a:latin typeface="Open Sans"/>
                <a:ea typeface="Open Sans"/>
                <a:cs typeface="Open Sans"/>
                <a:sym typeface="Open Sans"/>
              </a:rPr>
              <a:t> fuerte, y su bondad y generosidad no impedían que reaccionara con energía cuando se sentía atacada.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76" name="Google Shape;176;p19"/>
          <p:cNvCxnSpPr/>
          <p:nvPr/>
        </p:nvCxnSpPr>
        <p:spPr>
          <a:xfrm>
            <a:off x="523750" y="2430750"/>
            <a:ext cx="282000" cy="1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7" name="Google Shape;177;p19"/>
          <p:cNvSpPr txBox="1"/>
          <p:nvPr/>
        </p:nvSpPr>
        <p:spPr>
          <a:xfrm>
            <a:off x="886350" y="2148725"/>
            <a:ext cx="76146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latin typeface="Open Sans"/>
                <a:ea typeface="Open Sans"/>
                <a:cs typeface="Open Sans"/>
                <a:sym typeface="Open Sans"/>
              </a:rPr>
              <a:t>Los </a:t>
            </a:r>
            <a:r>
              <a:rPr lang="es" sz="1500">
                <a:highlight>
                  <a:srgbClr val="C9DAF8"/>
                </a:highlight>
                <a:latin typeface="Open Sans"/>
                <a:ea typeface="Open Sans"/>
                <a:cs typeface="Open Sans"/>
                <a:sym typeface="Open Sans"/>
              </a:rPr>
              <a:t>temas que trataba en sus obras</a:t>
            </a:r>
            <a:r>
              <a:rPr lang="es" sz="1500">
                <a:latin typeface="Open Sans"/>
                <a:ea typeface="Open Sans"/>
                <a:cs typeface="Open Sans"/>
                <a:sym typeface="Open Sans"/>
              </a:rPr>
              <a:t> eran: temas feministas, poesía social, poesía existencial, temas tristes, el amor, la vocación literaria, el más allá y el sentido de la vida.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78" name="Google Shape;178;p19"/>
          <p:cNvCxnSpPr/>
          <p:nvPr/>
        </p:nvCxnSpPr>
        <p:spPr>
          <a:xfrm>
            <a:off x="564050" y="3303650"/>
            <a:ext cx="37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9" name="Google Shape;179;p19"/>
          <p:cNvSpPr txBox="1"/>
          <p:nvPr/>
        </p:nvSpPr>
        <p:spPr>
          <a:xfrm>
            <a:off x="1007225" y="2994775"/>
            <a:ext cx="7493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highlight>
                  <a:srgbClr val="C9DAF8"/>
                </a:highlight>
                <a:latin typeface="Open Sans"/>
                <a:ea typeface="Open Sans"/>
                <a:cs typeface="Open Sans"/>
                <a:sym typeface="Open Sans"/>
              </a:rPr>
              <a:t>Murió</a:t>
            </a:r>
            <a:r>
              <a:rPr lang="es" sz="1500">
                <a:latin typeface="Open Sans"/>
                <a:ea typeface="Open Sans"/>
                <a:cs typeface="Open Sans"/>
                <a:sym typeface="Open Sans"/>
              </a:rPr>
              <a:t> a sus 48 años de un cáncer.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Curiosidades</a:t>
            </a:r>
            <a:endParaRPr/>
          </a:p>
        </p:txBody>
      </p:sp>
      <p:cxnSp>
        <p:nvCxnSpPr>
          <p:cNvPr id="185" name="Google Shape;185;p20"/>
          <p:cNvCxnSpPr>
            <a:stCxn id="184" idx="2"/>
          </p:cNvCxnSpPr>
          <p:nvPr/>
        </p:nvCxnSpPr>
        <p:spPr>
          <a:xfrm rot="5400000">
            <a:off x="2425800" y="-481075"/>
            <a:ext cx="512700" cy="37797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6" name="Google Shape;186;p20"/>
          <p:cNvCxnSpPr>
            <a:stCxn id="184" idx="2"/>
          </p:cNvCxnSpPr>
          <p:nvPr/>
        </p:nvCxnSpPr>
        <p:spPr>
          <a:xfrm flipH="1" rot="-5400000">
            <a:off x="6259950" y="-535525"/>
            <a:ext cx="526200" cy="39021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7" name="Google Shape;187;p20"/>
          <p:cNvCxnSpPr/>
          <p:nvPr/>
        </p:nvCxnSpPr>
        <p:spPr>
          <a:xfrm>
            <a:off x="792350" y="1665250"/>
            <a:ext cx="0" cy="38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8" name="Google Shape;188;p20"/>
          <p:cNvCxnSpPr/>
          <p:nvPr/>
        </p:nvCxnSpPr>
        <p:spPr>
          <a:xfrm>
            <a:off x="2672475" y="1678700"/>
            <a:ext cx="13500" cy="37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9" name="Google Shape;189;p20"/>
          <p:cNvCxnSpPr/>
          <p:nvPr/>
        </p:nvCxnSpPr>
        <p:spPr>
          <a:xfrm rot="76382">
            <a:off x="4592847" y="1692156"/>
            <a:ext cx="13503" cy="38946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0" name="Google Shape;190;p20"/>
          <p:cNvCxnSpPr/>
          <p:nvPr/>
        </p:nvCxnSpPr>
        <p:spPr>
          <a:xfrm flipH="1" rot="10800000">
            <a:off x="6365753" y="1678702"/>
            <a:ext cx="26700" cy="40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" name="Google Shape;191;p20"/>
          <p:cNvCxnSpPr/>
          <p:nvPr/>
        </p:nvCxnSpPr>
        <p:spPr>
          <a:xfrm>
            <a:off x="8460575" y="1692125"/>
            <a:ext cx="0" cy="38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2" name="Google Shape;192;p20"/>
          <p:cNvSpPr/>
          <p:nvPr/>
        </p:nvSpPr>
        <p:spPr>
          <a:xfrm>
            <a:off x="241725" y="2175575"/>
            <a:ext cx="1504200" cy="1463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Open Sans"/>
                <a:ea typeface="Open Sans"/>
                <a:cs typeface="Open Sans"/>
                <a:sym typeface="Open Sans"/>
              </a:rPr>
              <a:t>Fue la primera mujer en Galicia que escribió sobre feminismo.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3" name="Google Shape;193;p20"/>
          <p:cNvSpPr/>
          <p:nvPr/>
        </p:nvSpPr>
        <p:spPr>
          <a:xfrm>
            <a:off x="1994275" y="2242725"/>
            <a:ext cx="1504200" cy="14637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Open Sans"/>
                <a:ea typeface="Open Sans"/>
                <a:cs typeface="Open Sans"/>
                <a:sym typeface="Open Sans"/>
              </a:rPr>
              <a:t>Hay cerca de 300 calles con su nombre en España.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4" name="Google Shape;194;p20"/>
          <p:cNvSpPr/>
          <p:nvPr/>
        </p:nvSpPr>
        <p:spPr>
          <a:xfrm>
            <a:off x="3746825" y="2242725"/>
            <a:ext cx="1504200" cy="1463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Open Sans"/>
                <a:ea typeface="Open Sans"/>
                <a:cs typeface="Open Sans"/>
                <a:sym typeface="Open Sans"/>
              </a:rPr>
              <a:t>Hay un avión en  el que luce un retrato de ella.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5" name="Google Shape;195;p20"/>
          <p:cNvSpPr/>
          <p:nvPr/>
        </p:nvSpPr>
        <p:spPr>
          <a:xfrm>
            <a:off x="5573250" y="2269575"/>
            <a:ext cx="1504200" cy="14637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Open Sans"/>
                <a:ea typeface="Open Sans"/>
                <a:cs typeface="Open Sans"/>
                <a:sym typeface="Open Sans"/>
              </a:rPr>
              <a:t>Fue protagonista de Doodle de Google.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6" name="Google Shape;196;p20"/>
          <p:cNvSpPr/>
          <p:nvPr/>
        </p:nvSpPr>
        <p:spPr>
          <a:xfrm>
            <a:off x="7305650" y="2283025"/>
            <a:ext cx="1504200" cy="1463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Open Sans"/>
                <a:ea typeface="Open Sans"/>
                <a:cs typeface="Open Sans"/>
                <a:sym typeface="Open Sans"/>
              </a:rPr>
              <a:t>Cerca de 20.000 mujeres en España se llaman Rosalía.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Webgrafía</a:t>
            </a:r>
            <a:endParaRPr/>
          </a:p>
        </p:txBody>
      </p:sp>
      <p:sp>
        <p:nvSpPr>
          <p:cNvPr id="202" name="Google Shape;202;p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u="sng">
                <a:solidFill>
                  <a:schemeClr val="hlink"/>
                </a:solidFill>
                <a:hlinkClick r:id="rId3"/>
              </a:rPr>
              <a:t>https://es.wikipedia.org/wiki/Rosal%C3%ADa_de_Castro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400" u="sng">
                <a:solidFill>
                  <a:schemeClr val="hlink"/>
                </a:solidFill>
                <a:hlinkClick r:id="rId4"/>
              </a:rPr>
              <a:t>https://www.google.com/search?sa=X&amp;rlz=1C1WPZC_enES921ES921&amp;hl=es&amp;biw=1280&amp;bih=913&amp;q=rosal%C3%ADa+de+castro&amp;stick=H4sIAAAAAAAAAONgVuLUz9U3MDKuyK54xGjCLfDyxz1hKe1Ja05eY1Tl4grOyC93zSvJLKkUEudig7J4pbi5ELp4FrEKFeUXJ-YcXpuokJKqkJxYXFKUDwA9aC2tWQAAAA&amp;ved=2ahUKEwiHyea_z83vAhW8DWMBHcXdCycQ1i8wI3oECAEQMg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400" u="sng">
                <a:solidFill>
                  <a:schemeClr val="hlink"/>
                </a:solidFill>
                <a:hlinkClick r:id="rId5"/>
              </a:rPr>
              <a:t>https://escritoras.com/escritoras/Rosalia-de-Castro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400" u="sng">
                <a:solidFill>
                  <a:schemeClr val="hlink"/>
                </a:solidFill>
                <a:hlinkClick r:id="rId6"/>
              </a:rPr>
              <a:t>https://www.farodevigo.es/cultura/2021/02/24/cinco-curiosidades-sabias-rosalia-castro-35477995.html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400" u="sng">
                <a:solidFill>
                  <a:schemeClr val="hlink"/>
                </a:solidFill>
                <a:hlinkClick r:id="rId7"/>
              </a:rPr>
              <a:t>https://es.wikipedia.org/wiki/Rosal%C3%ADa_de_Castro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3E8D86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1046307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