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Economica"/>
      <p:regular r:id="rId16"/>
      <p:bold r:id="rId17"/>
      <p:italic r:id="rId18"/>
      <p:boldItalic r:id="rId19"/>
    </p:embeddedFont>
    <p:embeddedFont>
      <p:font typeface="Caveat"/>
      <p:regular r:id="rId20"/>
      <p:bold r:id="rId21"/>
    </p:embeddedFont>
    <p:embeddedFont>
      <p:font typeface="Playfair Display"/>
      <p:regular r:id="rId22"/>
      <p:bold r:id="rId23"/>
      <p:italic r:id="rId24"/>
      <p:boldItalic r:id="rId25"/>
    </p:embeddedFont>
    <p:embeddedFont>
      <p:font typeface="Alfa Slab One"/>
      <p:regular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regular.fntdata"/><Relationship Id="rId22" Type="http://schemas.openxmlformats.org/officeDocument/2006/relationships/font" Target="fonts/PlayfairDisplay-regular.fntdata"/><Relationship Id="rId21" Type="http://schemas.openxmlformats.org/officeDocument/2006/relationships/font" Target="fonts/Caveat-bold.fntdata"/><Relationship Id="rId24" Type="http://schemas.openxmlformats.org/officeDocument/2006/relationships/font" Target="fonts/PlayfairDisplay-italic.fntdata"/><Relationship Id="rId23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faSlabOne-regular.fntdata"/><Relationship Id="rId25" Type="http://schemas.openxmlformats.org/officeDocument/2006/relationships/font" Target="fonts/PlayfairDisplay-bold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conomica-bold.fntdata"/><Relationship Id="rId16" Type="http://schemas.openxmlformats.org/officeDocument/2006/relationships/font" Target="fonts/Economica-regular.fntdata"/><Relationship Id="rId19" Type="http://schemas.openxmlformats.org/officeDocument/2006/relationships/font" Target="fonts/Economica-boldItalic.fntdata"/><Relationship Id="rId18" Type="http://schemas.openxmlformats.org/officeDocument/2006/relationships/font" Target="fonts/Economic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7f51de849_0_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7f51de849_0_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a33056b8f_0_10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a33056b8f_0_10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a33056b8f_0_1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a33056b8f_0_1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ec41ffa1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ec41ffa1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7f51de8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7f51de8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7f51de84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7f51de84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7f51de849_0_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7f51de849_0_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7f51de849_0_9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7f51de849_0_9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7f51de849_0_9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7f51de849_0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8.xml"/><Relationship Id="rId8" Type="http://schemas.openxmlformats.org/officeDocument/2006/relationships/slide" Target="/ppt/slides/slide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21.jpg"/><Relationship Id="rId5" Type="http://schemas.openxmlformats.org/officeDocument/2006/relationships/image" Target="../media/image19.jpg"/><Relationship Id="rId6" Type="http://schemas.openxmlformats.org/officeDocument/2006/relationships/image" Target="../media/image5.jpg"/></Relationships>
</file>

<file path=ppt/slides/_rels/slide6.xml.rels><?xml version="1.0" encoding="UTF-8" standalone="yes" 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6.jpg" Type="http://schemas.openxmlformats.org/officeDocument/2006/relationships/image"/><Relationship Id="rId4" Target="../media/image18.jpg" Type="http://schemas.openxmlformats.org/officeDocument/2006/relationships/image"/><Relationship Id="rId5" Target="../media/image12.jpeg" Type="http://schemas.openxmlformats.org/officeDocument/2006/relationships/image"/><Relationship Id="rId6" Target="../media/image1.jpg" Type="http://schemas.openxmlformats.org/officeDocument/2006/relationships/image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20.jp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abc.es/cultura/abci-estos-libros-mas-compartidos-instagram-202009111232_noticia.html?ref=https:%2F%2Fwww.google.com%2F" TargetMode="External"/><Relationship Id="rId4" Type="http://schemas.openxmlformats.org/officeDocument/2006/relationships/hyperlink" Target="https://es.wikipedia.org/wiki/Sarah_J._Maas" TargetMode="External"/><Relationship Id="rId5" Type="http://schemas.openxmlformats.org/officeDocument/2006/relationships/hyperlink" Target="https://infoliteraria.com/2020/10/17/sarah-j-maas-la-escritora-que-ha-llevado-la-fantasia-a-otro-nivel" TargetMode="External"/><Relationship Id="rId6" Type="http://schemas.openxmlformats.org/officeDocument/2006/relationships/hyperlink" Target="https://sarahjmaas.com/" TargetMode="External"/><Relationship Id="rId7" Type="http://schemas.openxmlformats.org/officeDocument/2006/relationships/hyperlink" Target="https://sarahjmaa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570000" y="1847225"/>
            <a:ext cx="4351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>
                <a:solidFill>
                  <a:srgbClr val="DD7E6B"/>
                </a:solidFill>
                <a:latin typeface="Alfa Slab One"/>
                <a:ea typeface="Alfa Slab One"/>
                <a:cs typeface="Alfa Slab One"/>
                <a:sym typeface="Alfa Slab One"/>
              </a:rPr>
              <a:t>Sarah J</a:t>
            </a:r>
            <a:r>
              <a:rPr lang="es" sz="4200">
                <a:solidFill>
                  <a:srgbClr val="783F04"/>
                </a:solidFill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r>
              <a:rPr lang="es" sz="4200">
                <a:solidFill>
                  <a:srgbClr val="DD7E6B"/>
                </a:solidFill>
                <a:latin typeface="Alfa Slab One"/>
                <a:ea typeface="Alfa Slab One"/>
                <a:cs typeface="Alfa Slab One"/>
                <a:sym typeface="Alfa Slab One"/>
              </a:rPr>
              <a:t>Maas</a:t>
            </a:r>
            <a:endParaRPr>
              <a:solidFill>
                <a:srgbClr val="DD7E6B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3" name="Google Shape;63;p13"/>
          <p:cNvSpPr txBox="1"/>
          <p:nvPr>
            <p:ph type="ctrTitle"/>
          </p:nvPr>
        </p:nvSpPr>
        <p:spPr>
          <a:xfrm>
            <a:off x="-255150" y="1847225"/>
            <a:ext cx="6016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Sarah </a:t>
            </a:r>
            <a:r>
              <a:rPr lang="es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J Maas</a:t>
            </a:r>
            <a:endParaRPr>
              <a:solidFill>
                <a:schemeClr val="accen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 rot="785636">
            <a:off x="4910420" y="1129029"/>
            <a:ext cx="2282957" cy="260052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C11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 rot="-10118938">
            <a:off x="5782550" y="980650"/>
            <a:ext cx="805750" cy="295450"/>
          </a:xfrm>
          <a:prstGeom prst="flowChartProcess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77835">
            <a:off x="5157804" y="1290348"/>
            <a:ext cx="1485093" cy="227790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/>
          <p:nvPr/>
        </p:nvSpPr>
        <p:spPr>
          <a:xfrm rot="-247776">
            <a:off x="6347419" y="962149"/>
            <a:ext cx="2282927" cy="260144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C113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 rot="10419549">
            <a:off x="6983350" y="765475"/>
            <a:ext cx="805750" cy="295450"/>
          </a:xfrm>
          <a:prstGeom prst="flowChartProcess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58399">
            <a:off x="6630059" y="1120168"/>
            <a:ext cx="1717656" cy="228541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5761350" y="4480850"/>
            <a:ext cx="3597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Ana Martínez 1ºA BTO TIC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/>
        </p:nvSpPr>
        <p:spPr>
          <a:xfrm>
            <a:off x="483450" y="1436950"/>
            <a:ext cx="8111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700">
                <a:latin typeface="Open Sans"/>
                <a:ea typeface="Open Sans"/>
                <a:cs typeface="Open Sans"/>
                <a:sym typeface="Open Sans"/>
              </a:rPr>
              <a:t>“POR LAS ESTRELLAS QUE ESCUCHAN, Y LOS SUEÑOS QUE SE HACEN REALIDAD” </a:t>
            </a:r>
            <a:r>
              <a:rPr b="1" lang="es" sz="1700" u="sng">
                <a:latin typeface="Open Sans"/>
                <a:ea typeface="Open Sans"/>
                <a:cs typeface="Open Sans"/>
                <a:sym typeface="Open Sans"/>
              </a:rPr>
              <a:t>Una corte de rosas y espinas.</a:t>
            </a:r>
            <a:endParaRPr b="1" sz="1700" u="sng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u="sng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Por Sarah J.Maas, que os llenará de espinas, rosas, niebla, furia, alas, estrellas y noche, con solo una bocanada de su entusiasmo.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Ha llevado la novela de fantasía a otro nivel.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483450" y="470025"/>
            <a:ext cx="452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>
                <a:highlight>
                  <a:srgbClr val="DD7E6B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 END</a:t>
            </a:r>
            <a:endParaRPr sz="3400">
              <a:highlight>
                <a:srgbClr val="DD7E6B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075" y="4038325"/>
            <a:ext cx="636475" cy="63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1593550" y="4307275"/>
            <a:ext cx="2003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@therealsjmaas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4025" y="2930050"/>
            <a:ext cx="4658400" cy="1908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513150" y="1515175"/>
            <a:ext cx="8001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➔"/>
            </a:pPr>
            <a:r>
              <a:rPr lang="es" sz="1700">
                <a:solidFill>
                  <a:srgbClr val="000000"/>
                </a:solidFill>
                <a:uFill>
                  <a:noFill/>
                </a:u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DATOS BÁSICOS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➔"/>
            </a:pPr>
            <a:r>
              <a:rPr lang="es" sz="1700">
                <a:solidFill>
                  <a:srgbClr val="000000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EDUCACIÓN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➔"/>
            </a:pPr>
            <a:r>
              <a:rPr lang="es" sz="1700">
                <a:solidFill>
                  <a:srgbClr val="000000"/>
                </a:solidFill>
                <a:uFill>
                  <a:noFill/>
                </a:u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GUSTOS, AFICIONES Y VOCACIÓN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➔"/>
            </a:pPr>
            <a:r>
              <a:rPr lang="es" sz="1700">
                <a:solidFill>
                  <a:srgbClr val="000000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SUS OBRAS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➔"/>
            </a:pPr>
            <a:r>
              <a:rPr lang="es" sz="1700">
                <a:solidFill>
                  <a:srgbClr val="000000"/>
                </a:solidFill>
                <a:uFill>
                  <a:noFill/>
                </a:uFill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SARAH J.MAAS EN LA ACTUALIDAD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➔"/>
            </a:pPr>
            <a:r>
              <a:rPr lang="es" sz="1700">
                <a:solidFill>
                  <a:srgbClr val="000000"/>
                </a:solidFill>
                <a:uFill>
                  <a:noFill/>
                </a:uFill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WEBGRAFÍA 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➔"/>
            </a:pPr>
            <a:r>
              <a:rPr lang="es" sz="1700">
                <a:solidFill>
                  <a:srgbClr val="000000"/>
                </a:solidFill>
                <a:uFill>
                  <a:noFill/>
                </a:uFill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FINAL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77" name="Google Shape;77;p14"/>
          <p:cNvSpPr txBox="1"/>
          <p:nvPr>
            <p:ph type="title"/>
          </p:nvPr>
        </p:nvSpPr>
        <p:spPr>
          <a:xfrm>
            <a:off x="513150" y="397750"/>
            <a:ext cx="5556900" cy="70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>
                <a:solidFill>
                  <a:srgbClr val="000000"/>
                </a:solidFill>
                <a:highlight>
                  <a:srgbClr val="DD7E6B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GUÍA DE </a:t>
            </a:r>
            <a:r>
              <a:rPr lang="es" sz="3400">
                <a:solidFill>
                  <a:srgbClr val="000000"/>
                </a:solidFill>
                <a:highlight>
                  <a:srgbClr val="DD7E6B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DIAPOSITIVAS</a:t>
            </a:r>
            <a:endParaRPr sz="3400">
              <a:solidFill>
                <a:schemeClr val="lt2"/>
              </a:solidFill>
              <a:highlight>
                <a:srgbClr val="DD7E6B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5600125" y="684775"/>
            <a:ext cx="3169200" cy="765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480">
                <a:highlight>
                  <a:srgbClr val="DD7E6B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Datos básicos</a:t>
            </a:r>
            <a:endParaRPr sz="3480">
              <a:highlight>
                <a:srgbClr val="DD7E6B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83" name="Google Shape;83;p15"/>
          <p:cNvCxnSpPr/>
          <p:nvPr/>
        </p:nvCxnSpPr>
        <p:spPr>
          <a:xfrm flipH="1">
            <a:off x="3773550" y="725200"/>
            <a:ext cx="1625100" cy="174600"/>
          </a:xfrm>
          <a:prstGeom prst="straightConnector1">
            <a:avLst/>
          </a:prstGeom>
          <a:noFill/>
          <a:ln cap="flat" cmpd="sng" w="28575">
            <a:solidFill>
              <a:srgbClr val="4C113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4" name="Google Shape;84;p15"/>
          <p:cNvCxnSpPr/>
          <p:nvPr/>
        </p:nvCxnSpPr>
        <p:spPr>
          <a:xfrm flipH="1">
            <a:off x="4284150" y="1235525"/>
            <a:ext cx="1114500" cy="362700"/>
          </a:xfrm>
          <a:prstGeom prst="straightConnector1">
            <a:avLst/>
          </a:prstGeom>
          <a:noFill/>
          <a:ln cap="flat" cmpd="sng" w="28575">
            <a:solidFill>
              <a:srgbClr val="4C113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5" name="Google Shape;85;p15"/>
          <p:cNvCxnSpPr/>
          <p:nvPr/>
        </p:nvCxnSpPr>
        <p:spPr>
          <a:xfrm flipH="1">
            <a:off x="5318050" y="1450375"/>
            <a:ext cx="577500" cy="510300"/>
          </a:xfrm>
          <a:prstGeom prst="straightConnector1">
            <a:avLst/>
          </a:prstGeom>
          <a:noFill/>
          <a:ln cap="flat" cmpd="sng" w="28575">
            <a:solidFill>
              <a:srgbClr val="4C113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6" name="Google Shape;86;p15"/>
          <p:cNvCxnSpPr/>
          <p:nvPr/>
        </p:nvCxnSpPr>
        <p:spPr>
          <a:xfrm flipH="1">
            <a:off x="6513400" y="1571250"/>
            <a:ext cx="40200" cy="617700"/>
          </a:xfrm>
          <a:prstGeom prst="straightConnector1">
            <a:avLst/>
          </a:prstGeom>
          <a:noFill/>
          <a:ln cap="flat" cmpd="sng" w="28575">
            <a:solidFill>
              <a:srgbClr val="4C113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7" name="Google Shape;87;p15"/>
          <p:cNvCxnSpPr/>
          <p:nvPr/>
        </p:nvCxnSpPr>
        <p:spPr>
          <a:xfrm>
            <a:off x="7614525" y="1571250"/>
            <a:ext cx="40200" cy="617700"/>
          </a:xfrm>
          <a:prstGeom prst="straightConnector1">
            <a:avLst/>
          </a:prstGeom>
          <a:noFill/>
          <a:ln cap="flat" cmpd="sng" w="28575">
            <a:solidFill>
              <a:srgbClr val="4C113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8" name="Google Shape;88;p15"/>
          <p:cNvSpPr txBox="1"/>
          <p:nvPr/>
        </p:nvSpPr>
        <p:spPr>
          <a:xfrm>
            <a:off x="1114475" y="458500"/>
            <a:ext cx="2457600" cy="70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Nació el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5 de Marzo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1986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625075" y="1438538"/>
            <a:ext cx="2457600" cy="70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Estadounidense, </a:t>
            </a: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neoyorkina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759450" y="2188950"/>
            <a:ext cx="1625100" cy="1231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Estudió en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Hamilton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College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, Clinton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5600125" y="2371650"/>
            <a:ext cx="1544400" cy="1231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Escritora de l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iteratura infantil y novelista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7225050" y="2371650"/>
            <a:ext cx="1544400" cy="1493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Activa desde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2012 </a:t>
            </a: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desde la página Fictionalpress.com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75" y="2474975"/>
            <a:ext cx="3383400" cy="2249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C113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" name="Google Shape;94;p15"/>
          <p:cNvSpPr txBox="1"/>
          <p:nvPr/>
        </p:nvSpPr>
        <p:spPr>
          <a:xfrm>
            <a:off x="3773550" y="3881300"/>
            <a:ext cx="4995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highlight>
                  <a:srgbClr val="DD7E6B"/>
                </a:highlight>
                <a:latin typeface="Open Sans"/>
                <a:ea typeface="Open Sans"/>
                <a:cs typeface="Open Sans"/>
                <a:sym typeface="Open Sans"/>
              </a:rPr>
              <a:t>NOMINADA NEW YORK TIMES BESTSELLING AUTHOR</a:t>
            </a:r>
            <a:endParaRPr b="1" sz="1700">
              <a:highlight>
                <a:srgbClr val="DD7E6B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/>
        </p:nvSpPr>
        <p:spPr>
          <a:xfrm>
            <a:off x="-2395700" y="282050"/>
            <a:ext cx="8295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>
                <a:highlight>
                  <a:srgbClr val="DD7E6B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Educación...</a:t>
            </a:r>
            <a:endParaRPr sz="3400">
              <a:highlight>
                <a:srgbClr val="DD7E6B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700" y="412600"/>
            <a:ext cx="3022500" cy="15816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2350" y="2663521"/>
            <a:ext cx="2365500" cy="1331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7475" y="2194750"/>
            <a:ext cx="1859100" cy="18591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3" name="Google Shape;103;p16"/>
          <p:cNvSpPr txBox="1"/>
          <p:nvPr/>
        </p:nvSpPr>
        <p:spPr>
          <a:xfrm>
            <a:off x="600900" y="1390275"/>
            <a:ext cx="36708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➔"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Cultivó su escritura en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Hamilton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College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, en Nueva York.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➔"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Graduada Magna  Cum Laude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➔"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Se graduó en </a:t>
            </a: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estudios</a:t>
            </a: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 religiosos y escritura creativa en 2008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➔"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A los 17 años empezó es escribir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TRONO DE CRISTAL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617775" y="416325"/>
            <a:ext cx="6204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>
                <a:highlight>
                  <a:srgbClr val="DD7E6B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Gustos, aficiones y vocación</a:t>
            </a:r>
            <a:endParaRPr sz="3400">
              <a:highlight>
                <a:srgbClr val="DD7E6B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975" y="3261450"/>
            <a:ext cx="2331300" cy="13113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000" y="2843074"/>
            <a:ext cx="2410800" cy="14208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8263" y="1500347"/>
            <a:ext cx="2808000" cy="16848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2" name="Google Shape;11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1717" y="1150951"/>
            <a:ext cx="2131200" cy="14208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3" name="Google Shape;113;p17"/>
          <p:cNvSpPr txBox="1"/>
          <p:nvPr/>
        </p:nvSpPr>
        <p:spPr>
          <a:xfrm>
            <a:off x="617775" y="1345225"/>
            <a:ext cx="43140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➔"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Leer y escribir historias de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fantasía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➔"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Coleccionar todo lo relacionado con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Han Solo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➔"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Beber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café</a:t>
            </a: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➔"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Ver programas de telebasura y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The Late Late Show by Jimmy Fallon.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➔"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Ver películas de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Disney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➔"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Pasear por la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costa de California.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➔"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Empieza a escribir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Trono de cristal</a:t>
            </a: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 con 16 años, la publica en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Fictionpress.com</a:t>
            </a: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 y se hace famosa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560625" y="264400"/>
            <a:ext cx="4767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>
                <a:highlight>
                  <a:srgbClr val="DD7E6B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Sus obras</a:t>
            </a:r>
            <a:endParaRPr sz="3400">
              <a:highlight>
                <a:srgbClr val="DD7E6B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19" name="Google Shape;119;p18"/>
          <p:cNvCxnSpPr/>
          <p:nvPr/>
        </p:nvCxnSpPr>
        <p:spPr>
          <a:xfrm>
            <a:off x="953519" y="889159"/>
            <a:ext cx="403800" cy="2946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8"/>
          <p:cNvCxnSpPr/>
          <p:nvPr/>
        </p:nvCxnSpPr>
        <p:spPr>
          <a:xfrm>
            <a:off x="2005675" y="1258600"/>
            <a:ext cx="129600" cy="4737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18"/>
          <p:cNvCxnSpPr/>
          <p:nvPr/>
        </p:nvCxnSpPr>
        <p:spPr>
          <a:xfrm>
            <a:off x="2477525" y="579250"/>
            <a:ext cx="3276300" cy="2907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" name="Google Shape;122;p18"/>
          <p:cNvSpPr/>
          <p:nvPr/>
        </p:nvSpPr>
        <p:spPr>
          <a:xfrm>
            <a:off x="5183800" y="773100"/>
            <a:ext cx="3723900" cy="963000"/>
          </a:xfrm>
          <a:prstGeom prst="ellipse">
            <a:avLst/>
          </a:prstGeom>
          <a:solidFill>
            <a:srgbClr val="E6B8A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953525" y="889150"/>
            <a:ext cx="3795600" cy="891300"/>
          </a:xfrm>
          <a:prstGeom prst="ellipse">
            <a:avLst/>
          </a:prstGeom>
          <a:solidFill>
            <a:srgbClr val="E6B8A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848100" y="1016950"/>
            <a:ext cx="3723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TRONO DE CRISTAL 2012-2018 FANTASÍA JUVENIL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5183800" y="921175"/>
            <a:ext cx="3723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UNA CORTE DE ROSAS Y ESPINAS 2015-2021 FANTASÍA JUVENIL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6" name="Google Shape;126;p18"/>
          <p:cNvCxnSpPr/>
          <p:nvPr/>
        </p:nvCxnSpPr>
        <p:spPr>
          <a:xfrm flipH="1">
            <a:off x="1957419" y="1769509"/>
            <a:ext cx="183900" cy="2967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8"/>
          <p:cNvCxnSpPr/>
          <p:nvPr/>
        </p:nvCxnSpPr>
        <p:spPr>
          <a:xfrm>
            <a:off x="2989369" y="1769509"/>
            <a:ext cx="292500" cy="3591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18"/>
          <p:cNvSpPr/>
          <p:nvPr/>
        </p:nvSpPr>
        <p:spPr>
          <a:xfrm>
            <a:off x="331325" y="1942150"/>
            <a:ext cx="1940700" cy="819300"/>
          </a:xfrm>
          <a:prstGeom prst="ellipse">
            <a:avLst/>
          </a:prstGeom>
          <a:solidFill>
            <a:srgbClr val="E6B8A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2745125" y="1942150"/>
            <a:ext cx="1940700" cy="819300"/>
          </a:xfrm>
          <a:prstGeom prst="ellipse">
            <a:avLst/>
          </a:prstGeom>
          <a:solidFill>
            <a:srgbClr val="E6B8A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0" name="Google Shape;130;p18"/>
          <p:cNvCxnSpPr/>
          <p:nvPr/>
        </p:nvCxnSpPr>
        <p:spPr>
          <a:xfrm>
            <a:off x="7371819" y="1748959"/>
            <a:ext cx="312000" cy="2232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18"/>
          <p:cNvCxnSpPr/>
          <p:nvPr/>
        </p:nvCxnSpPr>
        <p:spPr>
          <a:xfrm flipH="1">
            <a:off x="6149044" y="1680409"/>
            <a:ext cx="183900" cy="2967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" name="Google Shape;132;p18"/>
          <p:cNvSpPr/>
          <p:nvPr/>
        </p:nvSpPr>
        <p:spPr>
          <a:xfrm>
            <a:off x="6980075" y="1985050"/>
            <a:ext cx="1940700" cy="819300"/>
          </a:xfrm>
          <a:prstGeom prst="ellipse">
            <a:avLst/>
          </a:prstGeom>
          <a:solidFill>
            <a:srgbClr val="E6B8A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4942325" y="1942150"/>
            <a:ext cx="1940700" cy="819300"/>
          </a:xfrm>
          <a:prstGeom prst="ellipse">
            <a:avLst/>
          </a:prstGeom>
          <a:solidFill>
            <a:srgbClr val="E6B8A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5214275" y="2128600"/>
            <a:ext cx="1396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Principales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560625" y="2128588"/>
            <a:ext cx="1396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Principales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2683175" y="2128600"/>
            <a:ext cx="216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Complementarios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6869375" y="2128600"/>
            <a:ext cx="216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Complementarios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25" y="2923000"/>
            <a:ext cx="2279700" cy="19344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5717" y="2923000"/>
            <a:ext cx="1652749" cy="165274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6651" y="3053350"/>
            <a:ext cx="2945174" cy="117397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0000" y="3053362"/>
            <a:ext cx="1488275" cy="148827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/>
          <p:nvPr/>
        </p:nvSpPr>
        <p:spPr>
          <a:xfrm>
            <a:off x="728263" y="445000"/>
            <a:ext cx="3464700" cy="819300"/>
          </a:xfrm>
          <a:prstGeom prst="ellipse">
            <a:avLst/>
          </a:prstGeom>
          <a:solidFill>
            <a:srgbClr val="E6B8A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5109575" y="445000"/>
            <a:ext cx="3464700" cy="819300"/>
          </a:xfrm>
          <a:prstGeom prst="ellipse">
            <a:avLst/>
          </a:prstGeom>
          <a:solidFill>
            <a:srgbClr val="E6B8A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883550" y="500650"/>
            <a:ext cx="3202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CRESCENT CITY 2020-2021, GÉNERO ADULTO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5794475" y="500650"/>
            <a:ext cx="2094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CATWOMAN 2018, PARA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DC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175" y="1628125"/>
            <a:ext cx="1874201" cy="2810752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9863" y="1628125"/>
            <a:ext cx="1981524" cy="281074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/>
        </p:nvSpPr>
        <p:spPr>
          <a:xfrm>
            <a:off x="631100" y="489125"/>
            <a:ext cx="621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>
                <a:highlight>
                  <a:srgbClr val="DD7E6B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Sarah J.Maas en la actualidad</a:t>
            </a:r>
            <a:endParaRPr sz="3400">
              <a:highlight>
                <a:srgbClr val="DD7E6B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631100" y="1349525"/>
            <a:ext cx="37830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➔"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Actualmente está escribiendo: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La segunda entrega de Crescent City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The starkiller Cycle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Twilights of the Gods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➔"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Su obra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Trono de cristal</a:t>
            </a: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 ha sido el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 2º más instagrameado</a:t>
            </a: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leído</a:t>
            </a: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 de la literatura fantástica juvenil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➔"/>
            </a:pP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Sigue en desarrollo una</a:t>
            </a: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adaptación a la televisión de </a:t>
            </a:r>
            <a:r>
              <a:rPr b="1" lang="es" sz="1700">
                <a:latin typeface="Open Sans"/>
                <a:ea typeface="Open Sans"/>
                <a:cs typeface="Open Sans"/>
                <a:sym typeface="Open Sans"/>
              </a:rPr>
              <a:t>Una corte de rosas y espinas </a:t>
            </a:r>
            <a:r>
              <a:rPr lang="es" sz="1700">
                <a:latin typeface="Open Sans"/>
                <a:ea typeface="Open Sans"/>
                <a:cs typeface="Open Sans"/>
                <a:sym typeface="Open Sans"/>
              </a:rPr>
              <a:t>por John Moore.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001" y="1300825"/>
            <a:ext cx="1893300" cy="294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7401" y="260875"/>
            <a:ext cx="2100900" cy="254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7400" y="2884825"/>
            <a:ext cx="2100900" cy="210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/>
        </p:nvSpPr>
        <p:spPr>
          <a:xfrm>
            <a:off x="455800" y="402900"/>
            <a:ext cx="7910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>
                <a:highlight>
                  <a:srgbClr val="DD7E6B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webgrafía</a:t>
            </a:r>
            <a:endParaRPr sz="3400">
              <a:highlight>
                <a:srgbClr val="DD7E6B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741550" y="1388425"/>
            <a:ext cx="67845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s" sz="1700" u="sng"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https://www.abc.es/cultura/abci-estos-libros-mas-compartidos-instagram-202009111232_noticia.html?ref=https:%2F%2Fwww.google.com%2F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s" sz="1700" u="sng"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https://es.wikipedia.org/wiki/Sarah_J._Maas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s" sz="1700" u="sng"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https://infoliteraria.com/2020/10/17/sarah-j-maas-la-escritora-que-ha-llevado-la-fantasia-a-otro-nivel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s" sz="1700" u="sng">
                <a:hlinkClick r:id="rId6"/>
              </a:rPr>
              <a:t>https://sarahjmaas.com</a:t>
            </a:r>
            <a:endParaRPr sz="1700" u="sng">
              <a:hlinkClick r:id="rId7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1241248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D9.0.4</vt:lpwstr>
  </property>
</Properties>
</file>