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1" Target="ppt/presentation.xml" Type="http://schemas.openxmlformats.org/officeDocument/2006/relationships/officeDocument"/><Relationship Id="rId2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5143500" cx="9144000"/>
  <p:notesSz cx="6858000" cy="9144000"/>
  <p:embeddedFontLst>
    <p:embeddedFont>
      <p:font typeface="Nunito"/>
      <p:regular r:id="rId16"/>
      <p:bold r:id="rId17"/>
      <p:italic r:id="rId18"/>
      <p:boldItalic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font" Target="fonts/Nunito-bold.fntdata"/><Relationship Id="rId16" Type="http://schemas.openxmlformats.org/officeDocument/2006/relationships/font" Target="fonts/Nunito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Nunito-boldItalic.fntdata"/><Relationship Id="rId6" Type="http://schemas.openxmlformats.org/officeDocument/2006/relationships/slide" Target="slides/slide1.xml"/><Relationship Id="rId18" Type="http://schemas.openxmlformats.org/officeDocument/2006/relationships/font" Target="fonts/Nunito-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gcec12857ac_0_4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3" name="Google Shape;203;gcec12857ac_0_4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ca18ff68f3_0_1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gca18ff68f3_0_1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ca18ff68f3_0_1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ca18ff68f3_0_1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ca18ff68f3_0_13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Google Shape;147;gca18ff68f3_0_1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cec12857ac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Google Shape;161;gcec12857ac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cec12857ac_0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Google Shape;168;gcec12857ac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gcec12857ac_0_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Google Shape;182;gcec12857ac_0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gcec12857ac_0_2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0" name="Google Shape;190;gcec12857ac_0_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gcec12857ac_0_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7" name="Google Shape;197;gcec12857ac_0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2"/>
          <p:cNvSpPr/>
          <p:nvPr/>
        </p:nvSpPr>
        <p:spPr>
          <a:xfrm rot="10800000">
            <a:off x="5058905" y="0"/>
            <a:ext cx="4085100" cy="20526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20327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4" name="Google Shape;14;p2"/>
          <p:cNvGrpSpPr/>
          <p:nvPr/>
        </p:nvGrpSpPr>
        <p:grpSpPr>
          <a:xfrm>
            <a:off x="255200" y="592"/>
            <a:ext cx="2250363" cy="1044300"/>
            <a:chOff x="255200" y="592"/>
            <a:chExt cx="2250363" cy="1044300"/>
          </a:xfrm>
        </p:grpSpPr>
        <p:sp>
          <p:nvSpPr>
            <p:cNvPr id="15" name="Google Shape;15;p2"/>
            <p:cNvSpPr/>
            <p:nvPr/>
          </p:nvSpPr>
          <p:spPr>
            <a:xfrm>
              <a:off x="764063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509632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255200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8" name="Google Shape;18;p2"/>
          <p:cNvGrpSpPr/>
          <p:nvPr/>
        </p:nvGrpSpPr>
        <p:grpSpPr>
          <a:xfrm>
            <a:off x="905395" y="592"/>
            <a:ext cx="2250363" cy="1044300"/>
            <a:chOff x="905395" y="592"/>
            <a:chExt cx="2250363" cy="1044300"/>
          </a:xfrm>
        </p:grpSpPr>
        <p:sp>
          <p:nvSpPr>
            <p:cNvPr id="19" name="Google Shape;19;p2"/>
            <p:cNvSpPr/>
            <p:nvPr/>
          </p:nvSpPr>
          <p:spPr>
            <a:xfrm>
              <a:off x="1414258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1159826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905395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2" name="Google Shape;22;p2"/>
          <p:cNvGrpSpPr/>
          <p:nvPr/>
        </p:nvGrpSpPr>
        <p:grpSpPr>
          <a:xfrm>
            <a:off x="7057468" y="5088"/>
            <a:ext cx="1851282" cy="752108"/>
            <a:chOff x="6917201" y="0"/>
            <a:chExt cx="2227777" cy="863400"/>
          </a:xfrm>
        </p:grpSpPr>
        <p:sp>
          <p:nvSpPr>
            <p:cNvPr id="23" name="Google Shape;23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6" name="Google Shape;26;p2"/>
          <p:cNvGrpSpPr/>
          <p:nvPr/>
        </p:nvGrpSpPr>
        <p:grpSpPr>
          <a:xfrm>
            <a:off x="6553032" y="4217852"/>
            <a:ext cx="2389068" cy="925737"/>
            <a:chOff x="6917201" y="0"/>
            <a:chExt cx="2227777" cy="863400"/>
          </a:xfrm>
        </p:grpSpPr>
        <p:sp>
          <p:nvSpPr>
            <p:cNvPr id="27" name="Google Shape;27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0" name="Google Shape;30;p2"/>
          <p:cNvGrpSpPr/>
          <p:nvPr/>
        </p:nvGrpSpPr>
        <p:grpSpPr>
          <a:xfrm>
            <a:off x="199149" y="4055652"/>
            <a:ext cx="2795414" cy="1083308"/>
            <a:chOff x="6917201" y="0"/>
            <a:chExt cx="2227777" cy="863400"/>
          </a:xfrm>
        </p:grpSpPr>
        <p:sp>
          <p:nvSpPr>
            <p:cNvPr id="31" name="Google Shape;31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4" name="Google Shape;34;p2"/>
          <p:cNvSpPr txBox="1"/>
          <p:nvPr>
            <p:ph type="ctrTitle"/>
          </p:nvPr>
        </p:nvSpPr>
        <p:spPr>
          <a:xfrm>
            <a:off x="1858703" y="1822833"/>
            <a:ext cx="5361300" cy="144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35" name="Google Shape;35;p2"/>
          <p:cNvSpPr txBox="1"/>
          <p:nvPr>
            <p:ph idx="1" type="subTitle"/>
          </p:nvPr>
        </p:nvSpPr>
        <p:spPr>
          <a:xfrm>
            <a:off x="1858700" y="3413158"/>
            <a:ext cx="5361300" cy="52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6" name="Google Shape;36;p2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1"/>
          <p:cNvSpPr/>
          <p:nvPr/>
        </p:nvSpPr>
        <p:spPr>
          <a:xfrm flipH="1">
            <a:off x="5569200" y="2834075"/>
            <a:ext cx="3574800" cy="23094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1" name="Google Shape;111;p11"/>
          <p:cNvGrpSpPr/>
          <p:nvPr/>
        </p:nvGrpSpPr>
        <p:grpSpPr>
          <a:xfrm>
            <a:off x="5959222" y="4119576"/>
            <a:ext cx="2520952" cy="1024165"/>
            <a:chOff x="6917201" y="0"/>
            <a:chExt cx="2227777" cy="863400"/>
          </a:xfrm>
        </p:grpSpPr>
        <p:sp>
          <p:nvSpPr>
            <p:cNvPr id="112" name="Google Shape;112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" name="Google Shape;113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" name="Google Shape;114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15" name="Google Shape;115;p11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116" name="Google Shape;116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" name="Google Shape;117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" name="Google Shape;118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19" name="Google Shape;119;p11"/>
          <p:cNvSpPr txBox="1"/>
          <p:nvPr>
            <p:ph hasCustomPrompt="1" type="title"/>
          </p:nvPr>
        </p:nvSpPr>
        <p:spPr>
          <a:xfrm>
            <a:off x="1385850" y="1383850"/>
            <a:ext cx="6372300" cy="1379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20" name="Google Shape;120;p11"/>
          <p:cNvSpPr txBox="1"/>
          <p:nvPr>
            <p:ph idx="1" type="body"/>
          </p:nvPr>
        </p:nvSpPr>
        <p:spPr>
          <a:xfrm>
            <a:off x="1385850" y="2863850"/>
            <a:ext cx="6372300" cy="64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 algn="ctr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algn="ctr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ctr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ctr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ctr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ctr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ctr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ctr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ctr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21" name="Google Shape;121;p11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2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3"/>
          <p:cNvSpPr/>
          <p:nvPr/>
        </p:nvSpPr>
        <p:spPr>
          <a:xfrm flipH="1">
            <a:off x="4757100" y="2309400"/>
            <a:ext cx="4386900" cy="28341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9" name="Google Shape;39;p3"/>
          <p:cNvGrpSpPr/>
          <p:nvPr/>
        </p:nvGrpSpPr>
        <p:grpSpPr>
          <a:xfrm>
            <a:off x="5594191" y="3961115"/>
            <a:ext cx="2910145" cy="1182340"/>
            <a:chOff x="6917201" y="0"/>
            <a:chExt cx="2227777" cy="863400"/>
          </a:xfrm>
        </p:grpSpPr>
        <p:sp>
          <p:nvSpPr>
            <p:cNvPr id="40" name="Google Shape;40;p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" name="Google Shape;41;p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" name="Google Shape;42;p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3" name="Google Shape;43;p3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44" name="Google Shape;44;p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" name="Google Shape;45;p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" name="Google Shape;46;p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7" name="Google Shape;47;p3"/>
          <p:cNvSpPr txBox="1"/>
          <p:nvPr>
            <p:ph type="title"/>
          </p:nvPr>
        </p:nvSpPr>
        <p:spPr>
          <a:xfrm>
            <a:off x="1888684" y="1746100"/>
            <a:ext cx="53775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8" name="Google Shape;48;p3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4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" name="Google Shape;51;p4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" name="Google Shape;52;p4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" name="Google Shape;53;p4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54" name="Google Shape;54;p4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5" name="Google Shape;55;p4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5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5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5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5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61" name="Google Shape;61;p5"/>
          <p:cNvSpPr txBox="1"/>
          <p:nvPr>
            <p:ph idx="1" type="body"/>
          </p:nvPr>
        </p:nvSpPr>
        <p:spPr>
          <a:xfrm>
            <a:off x="819150" y="1990725"/>
            <a:ext cx="36861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2" name="Google Shape;62;p5"/>
          <p:cNvSpPr txBox="1"/>
          <p:nvPr>
            <p:ph idx="2" type="body"/>
          </p:nvPr>
        </p:nvSpPr>
        <p:spPr>
          <a:xfrm>
            <a:off x="4638675" y="1990725"/>
            <a:ext cx="36861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3" name="Google Shape;63;p5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6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6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6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6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69" name="Google Shape;69;p6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7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p7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p7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Google Shape;74;p7"/>
          <p:cNvSpPr txBox="1"/>
          <p:nvPr>
            <p:ph type="title"/>
          </p:nvPr>
        </p:nvSpPr>
        <p:spPr>
          <a:xfrm>
            <a:off x="819150" y="845600"/>
            <a:ext cx="3709200" cy="1383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75" name="Google Shape;75;p7"/>
          <p:cNvSpPr txBox="1"/>
          <p:nvPr>
            <p:ph idx="1" type="body"/>
          </p:nvPr>
        </p:nvSpPr>
        <p:spPr>
          <a:xfrm>
            <a:off x="830700" y="2319050"/>
            <a:ext cx="3709200" cy="2119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76" name="Google Shape;76;p7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8"/>
          <p:cNvSpPr/>
          <p:nvPr/>
        </p:nvSpPr>
        <p:spPr>
          <a:xfrm>
            <a:off x="0" y="2823144"/>
            <a:ext cx="7369200" cy="2316900"/>
          </a:xfrm>
          <a:prstGeom prst="rtTriangle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8"/>
          <p:cNvSpPr/>
          <p:nvPr/>
        </p:nvSpPr>
        <p:spPr>
          <a:xfrm flipH="1">
            <a:off x="3583210" y="1554113"/>
            <a:ext cx="5560500" cy="35895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80" name="Google Shape;80;p8"/>
          <p:cNvGrpSpPr/>
          <p:nvPr/>
        </p:nvGrpSpPr>
        <p:grpSpPr>
          <a:xfrm>
            <a:off x="255991" y="-118"/>
            <a:ext cx="2251347" cy="1043408"/>
            <a:chOff x="3961956" y="4383950"/>
            <a:chExt cx="1160548" cy="548700"/>
          </a:xfrm>
        </p:grpSpPr>
        <p:sp>
          <p:nvSpPr>
            <p:cNvPr id="81" name="Google Shape;81;p8"/>
            <p:cNvSpPr/>
            <p:nvPr/>
          </p:nvSpPr>
          <p:spPr>
            <a:xfrm>
              <a:off x="4224904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" name="Google Shape;82;p8"/>
            <p:cNvSpPr/>
            <p:nvPr/>
          </p:nvSpPr>
          <p:spPr>
            <a:xfrm>
              <a:off x="4093430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" name="Google Shape;83;p8"/>
            <p:cNvSpPr/>
            <p:nvPr/>
          </p:nvSpPr>
          <p:spPr>
            <a:xfrm>
              <a:off x="3961956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4" name="Google Shape;84;p8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85" name="Google Shape;85;p8"/>
          <p:cNvGrpSpPr/>
          <p:nvPr/>
        </p:nvGrpSpPr>
        <p:grpSpPr>
          <a:xfrm>
            <a:off x="34934" y="4522125"/>
            <a:ext cx="1593306" cy="617072"/>
            <a:chOff x="6917201" y="0"/>
            <a:chExt cx="2227777" cy="863400"/>
          </a:xfrm>
        </p:grpSpPr>
        <p:sp>
          <p:nvSpPr>
            <p:cNvPr id="86" name="Google Shape;86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" name="Google Shape;88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89" name="Google Shape;89;p8"/>
          <p:cNvGrpSpPr/>
          <p:nvPr/>
        </p:nvGrpSpPr>
        <p:grpSpPr>
          <a:xfrm>
            <a:off x="5886353" y="1243"/>
            <a:ext cx="3257455" cy="1261514"/>
            <a:chOff x="6917201" y="0"/>
            <a:chExt cx="2227777" cy="863400"/>
          </a:xfrm>
        </p:grpSpPr>
        <p:sp>
          <p:nvSpPr>
            <p:cNvPr id="90" name="Google Shape;90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" name="Google Shape;91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" name="Google Shape;92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3" name="Google Shape;93;p8"/>
          <p:cNvSpPr txBox="1"/>
          <p:nvPr>
            <p:ph type="title"/>
          </p:nvPr>
        </p:nvSpPr>
        <p:spPr>
          <a:xfrm>
            <a:off x="1393929" y="1301146"/>
            <a:ext cx="6366900" cy="2539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2pPr>
            <a:lvl3pPr lvl="2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3pPr>
            <a:lvl4pPr lvl="3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4pPr>
            <a:lvl5pPr lvl="4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5pPr>
            <a:lvl6pPr lvl="5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6pPr>
            <a:lvl7pPr lvl="6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7pPr>
            <a:lvl8pPr lvl="7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8pPr>
            <a:lvl9pPr lvl="8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9pPr>
          </a:lstStyle>
          <a:p/>
        </p:txBody>
      </p:sp>
      <p:sp>
        <p:nvSpPr>
          <p:cNvPr id="94" name="Google Shape;94;p8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9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9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9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9"/>
          <p:cNvSpPr txBox="1"/>
          <p:nvPr>
            <p:ph type="title"/>
          </p:nvPr>
        </p:nvSpPr>
        <p:spPr>
          <a:xfrm>
            <a:off x="819150" y="845600"/>
            <a:ext cx="6424200" cy="70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100" name="Google Shape;100;p9"/>
          <p:cNvSpPr txBox="1"/>
          <p:nvPr>
            <p:ph idx="1" type="subTitle"/>
          </p:nvPr>
        </p:nvSpPr>
        <p:spPr>
          <a:xfrm>
            <a:off x="819150" y="1550700"/>
            <a:ext cx="58599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01" name="Google Shape;101;p9"/>
          <p:cNvSpPr txBox="1"/>
          <p:nvPr>
            <p:ph idx="2" type="body"/>
          </p:nvPr>
        </p:nvSpPr>
        <p:spPr>
          <a:xfrm>
            <a:off x="819150" y="2467050"/>
            <a:ext cx="5859900" cy="209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02" name="Google Shape;102;p9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0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10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10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10"/>
          <p:cNvSpPr txBox="1"/>
          <p:nvPr>
            <p:ph idx="1" type="body"/>
          </p:nvPr>
        </p:nvSpPr>
        <p:spPr>
          <a:xfrm>
            <a:off x="328025" y="4163500"/>
            <a:ext cx="7415100" cy="605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108" name="Google Shape;108;p10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hift">
    <p:bg>
      <p:bgPr>
        <a:solidFill>
          <a:srgbClr val="FF00FF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39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Calibri"/>
              <a:buChar char="●"/>
              <a:defRPr sz="13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984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984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984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984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984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984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984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984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g"/><Relationship Id="rId4" Type="http://schemas.openxmlformats.org/officeDocument/2006/relationships/image" Target="../media/image5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7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slide" Target="/ppt/slides/slide3.xml"/><Relationship Id="rId4" Type="http://schemas.openxmlformats.org/officeDocument/2006/relationships/slide" Target="/ppt/slides/slide4.xml"/><Relationship Id="rId9" Type="http://schemas.openxmlformats.org/officeDocument/2006/relationships/slide" Target="/ppt/slides/slide10.xml"/><Relationship Id="rId5" Type="http://schemas.openxmlformats.org/officeDocument/2006/relationships/slide" Target="/ppt/slides/slide8.xml"/><Relationship Id="rId6" Type="http://schemas.openxmlformats.org/officeDocument/2006/relationships/slide" Target="/ppt/slides/slide5.xml"/><Relationship Id="rId7" Type="http://schemas.openxmlformats.org/officeDocument/2006/relationships/slide" Target="/ppt/slides/slide7.xml"/><Relationship Id="rId8" Type="http://schemas.openxmlformats.org/officeDocument/2006/relationships/slide" Target="/ppt/slides/slide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6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hyperlink" Target="https://www.biografiasyvidas.com/biografia/w/woolf.htm" TargetMode="External"/><Relationship Id="rId4" Type="http://schemas.openxmlformats.org/officeDocument/2006/relationships/hyperlink" Target="https://www.lavozdegalicia.es/noticia/informacion/2018/01/25/suicido-virginia-woolf/00031516838965296560531.htm" TargetMode="External"/><Relationship Id="rId5" Type="http://schemas.openxmlformats.org/officeDocument/2006/relationships/hyperlink" Target="https://www.milenio.com/cultura/como-y-por-que-se-suicido-la-escritora-virginia-woolf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DDDDDD"/>
            </a:gs>
            <a:gs pos="100000">
              <a:srgbClr val="919191"/>
            </a:gs>
          </a:gsLst>
          <a:lin ang="5400012" scaled="0"/>
        </a:gradFill>
      </p:bgPr>
    </p:bg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3"/>
          <p:cNvSpPr txBox="1"/>
          <p:nvPr>
            <p:ph type="ctrTitle"/>
          </p:nvPr>
        </p:nvSpPr>
        <p:spPr>
          <a:xfrm>
            <a:off x="2683000" y="313525"/>
            <a:ext cx="4350000" cy="1042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s" sz="4000" u="sng"/>
              <a:t>Viriginia Woolf</a:t>
            </a:r>
            <a:endParaRPr b="1" i="1" sz="4000" u="sng"/>
          </a:p>
        </p:txBody>
      </p:sp>
      <p:sp>
        <p:nvSpPr>
          <p:cNvPr id="129" name="Google Shape;129;p13"/>
          <p:cNvSpPr txBox="1"/>
          <p:nvPr>
            <p:ph idx="1" type="subTitle"/>
          </p:nvPr>
        </p:nvSpPr>
        <p:spPr>
          <a:xfrm>
            <a:off x="4572000" y="4211300"/>
            <a:ext cx="4058700" cy="336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77500" lnSpcReduction="2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Trabajo  realizado por: Ariadna López Rodriguez</a:t>
            </a:r>
            <a:endParaRPr/>
          </a:p>
        </p:txBody>
      </p:sp>
      <p:pic>
        <p:nvPicPr>
          <p:cNvPr id="130" name="Google Shape;130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01125" y="1140063"/>
            <a:ext cx="4267200" cy="2678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1" name="Google Shape;131;p13"/>
          <p:cNvPicPr preferRelativeResize="0"/>
          <p:nvPr/>
        </p:nvPicPr>
        <p:blipFill rotWithShape="1">
          <a:blip r:embed="rId4">
            <a:alphaModFix/>
          </a:blip>
          <a:srcRect b="-3301" l="0" r="0" t="6204"/>
          <a:stretch/>
        </p:blipFill>
        <p:spPr>
          <a:xfrm>
            <a:off x="5519400" y="1394425"/>
            <a:ext cx="1828800" cy="2354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2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DDDDDD"/>
            </a:gs>
            <a:gs pos="100000">
              <a:srgbClr val="919191"/>
            </a:gs>
          </a:gsLst>
          <a:lin ang="5400012" scaled="0"/>
        </a:gradFill>
      </p:bgPr>
    </p:bg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22"/>
          <p:cNvSpPr txBox="1"/>
          <p:nvPr>
            <p:ph type="title"/>
          </p:nvPr>
        </p:nvSpPr>
        <p:spPr>
          <a:xfrm>
            <a:off x="2534525" y="845600"/>
            <a:ext cx="5790300" cy="56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Contraportada</a:t>
            </a:r>
            <a:endParaRPr/>
          </a:p>
        </p:txBody>
      </p:sp>
      <p:sp>
        <p:nvSpPr>
          <p:cNvPr id="206" name="Google Shape;206;p22"/>
          <p:cNvSpPr txBox="1"/>
          <p:nvPr>
            <p:ph idx="1" type="body"/>
          </p:nvPr>
        </p:nvSpPr>
        <p:spPr>
          <a:xfrm>
            <a:off x="819150" y="1515450"/>
            <a:ext cx="7505700" cy="292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Espero que os haya gustado y que os sirva para conocer un poco mejor a Virginia Woolf y saber un poco mas de su vida y por todo lo que ha pasado.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 i="1" u="sng">
              <a:solidFill>
                <a:srgbClr val="C27BA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 i="1" u="sng">
              <a:solidFill>
                <a:srgbClr val="C27BA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b="1" i="1" lang="es" u="sng">
                <a:solidFill>
                  <a:srgbClr val="C27BA0"/>
                </a:solidFill>
              </a:rPr>
              <a:t>“LA VIDA ES UN SUEÑO M EL DESPERTAR ES EL QUE NOS MATA”</a:t>
            </a:r>
            <a:endParaRPr b="1" i="1" u="sng">
              <a:solidFill>
                <a:srgbClr val="C27BA0"/>
              </a:solidFill>
            </a:endParaRPr>
          </a:p>
        </p:txBody>
      </p:sp>
      <p:pic>
        <p:nvPicPr>
          <p:cNvPr id="207" name="Google Shape;207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827700" y="2050450"/>
            <a:ext cx="2118800" cy="2118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DDDDDD"/>
            </a:gs>
            <a:gs pos="100000">
              <a:srgbClr val="919191"/>
            </a:gs>
          </a:gsLst>
          <a:lin ang="5400012" scaled="0"/>
        </a:gradFill>
      </p:bgPr>
    </p:bg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14"/>
          <p:cNvSpPr txBox="1"/>
          <p:nvPr>
            <p:ph type="title"/>
          </p:nvPr>
        </p:nvSpPr>
        <p:spPr>
          <a:xfrm>
            <a:off x="3038850" y="456425"/>
            <a:ext cx="56331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s" sz="4000" u="sng"/>
              <a:t>ÍNDICE</a:t>
            </a:r>
            <a:endParaRPr b="1" i="1" sz="4000" u="sng"/>
          </a:p>
        </p:txBody>
      </p:sp>
      <p:sp>
        <p:nvSpPr>
          <p:cNvPr id="137" name="Google Shape;137;p14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AutoNum type="arabicPeriod"/>
            </a:pPr>
            <a:r>
              <a:rPr lang="es" u="sng">
                <a:solidFill>
                  <a:schemeClr val="hlink"/>
                </a:solidFill>
                <a:hlinkClick action="ppaction://hlinksldjump" r:id="rId3"/>
              </a:rPr>
              <a:t>Biografía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AutoNum type="arabicPeriod"/>
            </a:pPr>
            <a:r>
              <a:rPr lang="es" u="sng">
                <a:solidFill>
                  <a:schemeClr val="hlink"/>
                </a:solidFill>
                <a:hlinkClick action="ppaction://hlinksldjump" r:id="rId4"/>
              </a:rPr>
              <a:t>Carrera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AutoNum type="arabicPeriod"/>
            </a:pPr>
            <a:r>
              <a:rPr lang="es" u="sng">
                <a:solidFill>
                  <a:schemeClr val="hlink"/>
                </a:solidFill>
                <a:hlinkClick action="ppaction://hlinksldjump" r:id="rId5"/>
              </a:rPr>
              <a:t>Obras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AutoNum type="arabicPeriod"/>
            </a:pPr>
            <a:r>
              <a:rPr lang="es" u="sng">
                <a:solidFill>
                  <a:schemeClr val="hlink"/>
                </a:solidFill>
                <a:hlinkClick action="ppaction://hlinksldjump" r:id="rId6"/>
              </a:rPr>
              <a:t>¿Quién es Virgina woolf?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AutoNum type="arabicPeriod"/>
            </a:pPr>
            <a:r>
              <a:rPr lang="es" u="sng">
                <a:solidFill>
                  <a:schemeClr val="hlink"/>
                </a:solidFill>
                <a:hlinkClick action="ppaction://hlinksldjump" r:id="rId7"/>
              </a:rPr>
              <a:t>Muerte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AutoNum type="arabicPeriod"/>
            </a:pPr>
            <a:r>
              <a:rPr lang="es" u="sng">
                <a:solidFill>
                  <a:schemeClr val="hlink"/>
                </a:solidFill>
                <a:hlinkClick action="ppaction://hlinksldjump" r:id="rId8"/>
              </a:rPr>
              <a:t>Webgrafia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AutoNum type="arabicPeriod"/>
            </a:pPr>
            <a:r>
              <a:rPr lang="es" u="sng">
                <a:solidFill>
                  <a:schemeClr val="hlink"/>
                </a:solidFill>
                <a:hlinkClick action="ppaction://hlinksldjump" r:id="rId9"/>
              </a:rPr>
              <a:t>Contraportada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DDDDDD"/>
            </a:gs>
            <a:gs pos="100000">
              <a:srgbClr val="919191"/>
            </a:gs>
          </a:gsLst>
          <a:lin ang="5400012" scaled="0"/>
        </a:gradFill>
      </p:bgPr>
    </p:bg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15"/>
          <p:cNvSpPr txBox="1"/>
          <p:nvPr>
            <p:ph type="title"/>
          </p:nvPr>
        </p:nvSpPr>
        <p:spPr>
          <a:xfrm>
            <a:off x="2965125" y="407625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Biografía</a:t>
            </a:r>
            <a:endParaRPr/>
          </a:p>
        </p:txBody>
      </p:sp>
      <p:sp>
        <p:nvSpPr>
          <p:cNvPr id="143" name="Google Shape;143;p15"/>
          <p:cNvSpPr txBox="1"/>
          <p:nvPr>
            <p:ph idx="1" type="body"/>
          </p:nvPr>
        </p:nvSpPr>
        <p:spPr>
          <a:xfrm>
            <a:off x="819150" y="1425400"/>
            <a:ext cx="2377500" cy="317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.Nació en</a:t>
            </a:r>
            <a:r>
              <a:rPr lang="es">
                <a:solidFill>
                  <a:srgbClr val="FF0000"/>
                </a:solidFill>
              </a:rPr>
              <a:t> Londres 1882 </a:t>
            </a:r>
            <a:r>
              <a:rPr lang="es"/>
              <a:t> pero residió en  la India.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s"/>
              <a:t>.Trabajo como modelo para los pintores.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s"/>
              <a:t>. se crió en un entorno literario ya que su padre se dedicaba a eso.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s"/>
              <a:t>.Virginia</a:t>
            </a:r>
            <a:r>
              <a:rPr lang="es">
                <a:solidFill>
                  <a:srgbClr val="FF0000"/>
                </a:solidFill>
              </a:rPr>
              <a:t> padeció depresión </a:t>
            </a:r>
            <a:r>
              <a:rPr lang="es"/>
              <a:t>tras la muerte de su madre y por los abusos sexuales de su hermano.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s"/>
              <a:t>.Sufría  de </a:t>
            </a:r>
            <a:r>
              <a:rPr lang="es">
                <a:solidFill>
                  <a:srgbClr val="FF0000"/>
                </a:solidFill>
              </a:rPr>
              <a:t>trastorno bipolar.</a:t>
            </a:r>
            <a:endParaRPr>
              <a:solidFill>
                <a:srgbClr val="FF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s"/>
              <a:t>.El padre era </a:t>
            </a:r>
            <a:r>
              <a:rPr lang="es">
                <a:solidFill>
                  <a:srgbClr val="FF0000"/>
                </a:solidFill>
              </a:rPr>
              <a:t>Leslie Stephen.</a:t>
            </a:r>
            <a:endParaRPr>
              <a:solidFill>
                <a:srgbClr val="FF0000"/>
              </a:solidFill>
            </a:endParaRPr>
          </a:p>
        </p:txBody>
      </p:sp>
      <p:pic>
        <p:nvPicPr>
          <p:cNvPr id="144" name="Google Shape;144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97973" y="1588850"/>
            <a:ext cx="2986800" cy="22038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DDDDDD"/>
            </a:gs>
            <a:gs pos="100000">
              <a:srgbClr val="919191"/>
            </a:gs>
          </a:gsLst>
          <a:lin ang="5400012" scaled="0"/>
        </a:gradFill>
      </p:bgPr>
    </p:bg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16"/>
          <p:cNvSpPr txBox="1"/>
          <p:nvPr>
            <p:ph type="title"/>
          </p:nvPr>
        </p:nvSpPr>
        <p:spPr>
          <a:xfrm>
            <a:off x="2992850" y="115700"/>
            <a:ext cx="3753000" cy="15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s" sz="4000" u="sng"/>
              <a:t>Carrera</a:t>
            </a:r>
            <a:endParaRPr b="1" i="1" sz="4000" u="sng"/>
          </a:p>
        </p:txBody>
      </p:sp>
      <p:sp>
        <p:nvSpPr>
          <p:cNvPr id="150" name="Google Shape;150;p16"/>
          <p:cNvSpPr txBox="1"/>
          <p:nvPr>
            <p:ph idx="1" type="body"/>
          </p:nvPr>
        </p:nvSpPr>
        <p:spPr>
          <a:xfrm>
            <a:off x="736050" y="1950900"/>
            <a:ext cx="3709200" cy="2119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.Comenzó a escribir en 1905.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s"/>
              <a:t>.Su primera obra fue publicada en 1915 “FIN DE VIAJE”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s"/>
              <a:t>.Género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s"/>
              <a:t>.Obras notables</a:t>
            </a:r>
            <a:endParaRPr/>
          </a:p>
        </p:txBody>
      </p:sp>
      <p:cxnSp>
        <p:nvCxnSpPr>
          <p:cNvPr id="151" name="Google Shape;151;p16"/>
          <p:cNvCxnSpPr/>
          <p:nvPr/>
        </p:nvCxnSpPr>
        <p:spPr>
          <a:xfrm flipH="1" rot="10800000">
            <a:off x="4101950" y="2540250"/>
            <a:ext cx="1534800" cy="315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52" name="Google Shape;152;p16"/>
          <p:cNvSpPr txBox="1"/>
          <p:nvPr/>
        </p:nvSpPr>
        <p:spPr>
          <a:xfrm>
            <a:off x="5941900" y="2278950"/>
            <a:ext cx="26310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1200">
                <a:latin typeface="Calibri"/>
                <a:ea typeface="Calibri"/>
                <a:cs typeface="Calibri"/>
                <a:sym typeface="Calibri"/>
              </a:rPr>
              <a:t>Esta obra se definió como extraña y trágica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53" name="Google Shape;153;p16"/>
          <p:cNvCxnSpPr/>
          <p:nvPr/>
        </p:nvCxnSpPr>
        <p:spPr>
          <a:xfrm flipH="1" rot="10800000">
            <a:off x="2822050" y="1835500"/>
            <a:ext cx="1826100" cy="336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54" name="Google Shape;154;p16"/>
          <p:cNvSpPr txBox="1"/>
          <p:nvPr/>
        </p:nvSpPr>
        <p:spPr>
          <a:xfrm>
            <a:off x="4827300" y="1396800"/>
            <a:ext cx="36303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1200">
                <a:latin typeface="Calibri"/>
                <a:ea typeface="Calibri"/>
                <a:cs typeface="Calibri"/>
                <a:sym typeface="Calibri"/>
              </a:rPr>
              <a:t>En la editorial de su medio hermano Gerald Duckwort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55" name="Google Shape;155;p16"/>
          <p:cNvCxnSpPr/>
          <p:nvPr/>
        </p:nvCxnSpPr>
        <p:spPr>
          <a:xfrm flipH="1" rot="10800000">
            <a:off x="1775750" y="3161100"/>
            <a:ext cx="3861000" cy="135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56" name="Google Shape;156;p16"/>
          <p:cNvSpPr txBox="1"/>
          <p:nvPr/>
        </p:nvSpPr>
        <p:spPr>
          <a:xfrm>
            <a:off x="5747300" y="2967750"/>
            <a:ext cx="22980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1200">
                <a:latin typeface="Calibri"/>
                <a:ea typeface="Calibri"/>
                <a:cs typeface="Calibri"/>
                <a:sym typeface="Calibri"/>
              </a:rPr>
              <a:t>Drama y Prosa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57" name="Google Shape;157;p16"/>
          <p:cNvCxnSpPr/>
          <p:nvPr/>
        </p:nvCxnSpPr>
        <p:spPr>
          <a:xfrm>
            <a:off x="2351325" y="3526975"/>
            <a:ext cx="2257800" cy="414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58" name="Google Shape;158;p16"/>
          <p:cNvSpPr txBox="1"/>
          <p:nvPr/>
        </p:nvSpPr>
        <p:spPr>
          <a:xfrm>
            <a:off x="4996550" y="3763950"/>
            <a:ext cx="31263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1200">
                <a:latin typeface="Calibri"/>
                <a:ea typeface="Calibri"/>
                <a:cs typeface="Calibri"/>
                <a:sym typeface="Calibri"/>
              </a:rPr>
              <a:t>La señora Dalloway(1926), Al Faro(1927),Orlando (1928),Las olas (1931)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DDDDDD"/>
            </a:gs>
            <a:gs pos="100000">
              <a:srgbClr val="919191"/>
            </a:gs>
          </a:gsLst>
          <a:lin ang="5400012" scaled="0"/>
        </a:gradFill>
      </p:bgPr>
    </p:bg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17"/>
          <p:cNvSpPr txBox="1"/>
          <p:nvPr>
            <p:ph type="title"/>
          </p:nvPr>
        </p:nvSpPr>
        <p:spPr>
          <a:xfrm>
            <a:off x="819150" y="454225"/>
            <a:ext cx="7717800" cy="76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Virginia Woolf</a:t>
            </a:r>
            <a:endParaRPr/>
          </a:p>
        </p:txBody>
      </p:sp>
      <p:sp>
        <p:nvSpPr>
          <p:cNvPr id="164" name="Google Shape;164;p17"/>
          <p:cNvSpPr txBox="1"/>
          <p:nvPr>
            <p:ph idx="1" type="body"/>
          </p:nvPr>
        </p:nvSpPr>
        <p:spPr>
          <a:xfrm>
            <a:off x="830700" y="1269175"/>
            <a:ext cx="2607900" cy="2070600"/>
          </a:xfrm>
          <a:prstGeom prst="rect">
            <a:avLst/>
          </a:prstGeom>
          <a:noFill/>
          <a:ln cap="flat" cmpd="sng" w="9525">
            <a:solidFill>
              <a:srgbClr val="FF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 fontScale="850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s"/>
              <a:t>Woolf fue además pionera en la reflexión sobre la </a:t>
            </a:r>
            <a:r>
              <a:rPr lang="es">
                <a:highlight>
                  <a:srgbClr val="FFFF00"/>
                </a:highlight>
              </a:rPr>
              <a:t>condición de la mujer, la identidad femenina y las relaciones de la mujer con el arte y la literatura,</a:t>
            </a:r>
            <a:r>
              <a:rPr lang="es"/>
              <a:t> que desarrolló en algunos  de sus ensayos; entre ellos, destaca por la repercusión que posteriormente  tendría para el feminismo </a:t>
            </a:r>
            <a:r>
              <a:rPr lang="es">
                <a:highlight>
                  <a:srgbClr val="FFFF00"/>
                </a:highlight>
              </a:rPr>
              <a:t>Una habitación propia </a:t>
            </a:r>
            <a:r>
              <a:rPr lang="es"/>
              <a:t>(1932). No sólo abordó este tema en los ensayos, sino que también lo hizo en novelas como la inquietante y </a:t>
            </a:r>
            <a:r>
              <a:rPr lang="es">
                <a:highlight>
                  <a:srgbClr val="FFFF00"/>
                </a:highlight>
              </a:rPr>
              <a:t>misteriosa Orlando</a:t>
            </a:r>
            <a:r>
              <a:rPr lang="es"/>
              <a:t> (1928).</a:t>
            </a:r>
            <a:endParaRPr/>
          </a:p>
        </p:txBody>
      </p:sp>
      <p:pic>
        <p:nvPicPr>
          <p:cNvPr id="165" name="Google Shape;165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04150" y="1143575"/>
            <a:ext cx="4267200" cy="341109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mph" presetID="8" presetSubtype="0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dur="10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DDDDDD"/>
            </a:gs>
            <a:gs pos="100000">
              <a:srgbClr val="919191"/>
            </a:gs>
          </a:gsLst>
          <a:lin ang="5400012" scaled="0"/>
        </a:gradFill>
      </p:bgPr>
    </p:bg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0" name="Google Shape;170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42775" y="432950"/>
            <a:ext cx="2857500" cy="4133850"/>
          </a:xfrm>
          <a:prstGeom prst="rect">
            <a:avLst/>
          </a:prstGeom>
          <a:noFill/>
          <a:ln>
            <a:noFill/>
          </a:ln>
        </p:spPr>
      </p:pic>
      <p:sp>
        <p:nvSpPr>
          <p:cNvPr id="171" name="Google Shape;171;p18"/>
          <p:cNvSpPr txBox="1"/>
          <p:nvPr/>
        </p:nvSpPr>
        <p:spPr>
          <a:xfrm>
            <a:off x="524925" y="1036200"/>
            <a:ext cx="16935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En 1912</a:t>
            </a:r>
            <a:endParaRPr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72" name="Google Shape;172;p18"/>
          <p:cNvCxnSpPr/>
          <p:nvPr/>
        </p:nvCxnSpPr>
        <p:spPr>
          <a:xfrm flipH="1" rot="10800000">
            <a:off x="1403250" y="1225650"/>
            <a:ext cx="1667100" cy="54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73" name="Google Shape;173;p18"/>
          <p:cNvSpPr txBox="1"/>
          <p:nvPr/>
        </p:nvSpPr>
        <p:spPr>
          <a:xfrm>
            <a:off x="3280750" y="1036200"/>
            <a:ext cx="15147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11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Se casó con Leonad Woolf</a:t>
            </a:r>
            <a:endParaRPr sz="11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74" name="Google Shape;174;p18"/>
          <p:cNvCxnSpPr/>
          <p:nvPr/>
        </p:nvCxnSpPr>
        <p:spPr>
          <a:xfrm flipH="1">
            <a:off x="2218425" y="1527900"/>
            <a:ext cx="1241100" cy="360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75" name="Google Shape;175;p18"/>
          <p:cNvSpPr txBox="1"/>
          <p:nvPr/>
        </p:nvSpPr>
        <p:spPr>
          <a:xfrm>
            <a:off x="787900" y="1888200"/>
            <a:ext cx="17670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11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Fundarón la célebre editorial Hogarth Press</a:t>
            </a:r>
            <a:endParaRPr sz="11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76" name="Google Shape;176;p18"/>
          <p:cNvCxnSpPr>
            <a:stCxn id="173" idx="2"/>
          </p:cNvCxnSpPr>
          <p:nvPr/>
        </p:nvCxnSpPr>
        <p:spPr>
          <a:xfrm>
            <a:off x="4038100" y="1559400"/>
            <a:ext cx="31500" cy="9810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77" name="Google Shape;177;p18"/>
          <p:cNvSpPr txBox="1"/>
          <p:nvPr/>
        </p:nvSpPr>
        <p:spPr>
          <a:xfrm>
            <a:off x="3175575" y="2908475"/>
            <a:ext cx="2051100" cy="69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11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Editó la obra de la propia Virginia y de otros relevantes escritores.</a:t>
            </a:r>
            <a:endParaRPr sz="11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78" name="Google Shape;178;p18"/>
          <p:cNvCxnSpPr>
            <a:stCxn id="171" idx="1"/>
          </p:cNvCxnSpPr>
          <p:nvPr/>
        </p:nvCxnSpPr>
        <p:spPr>
          <a:xfrm>
            <a:off x="524925" y="1236300"/>
            <a:ext cx="31500" cy="1998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79" name="Google Shape;179;p18"/>
          <p:cNvSpPr txBox="1"/>
          <p:nvPr/>
        </p:nvSpPr>
        <p:spPr>
          <a:xfrm>
            <a:off x="556500" y="3392325"/>
            <a:ext cx="2356200" cy="69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11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Pusó en manifiesto la intención de romper los moldes narrativos heredados.</a:t>
            </a:r>
            <a:endParaRPr sz="11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DDDDDD"/>
            </a:gs>
            <a:gs pos="100000">
              <a:srgbClr val="919191"/>
            </a:gs>
          </a:gsLst>
          <a:lin ang="5400012" scaled="0"/>
        </a:gradFill>
      </p:bgPr>
    </p:bg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19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Muerte</a:t>
            </a:r>
            <a:endParaRPr/>
          </a:p>
        </p:txBody>
      </p:sp>
      <p:sp>
        <p:nvSpPr>
          <p:cNvPr id="185" name="Google Shape;185;p19"/>
          <p:cNvSpPr txBox="1"/>
          <p:nvPr>
            <p:ph idx="1" type="body"/>
          </p:nvPr>
        </p:nvSpPr>
        <p:spPr>
          <a:xfrm>
            <a:off x="819150" y="1683325"/>
            <a:ext cx="4017000" cy="275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s"/>
              <a:t>Murió con 59 años, más tarde , con los bolsillos de su abrigo lleno de piedras, amontonadas allí por ella misma una luminosa mañana de primavera para sumergirse a continuación en las  profundas aguas del río Ouse. Había cargado con ellas- tan pesadas aún invisibles, durante toda su vida, apodada la Cabra, ya sin rumba desde cría. Perdió pronto a su padre y a su madre; tuvo que soportar, paralizada, que su hermanastro George manosease sus muslos, estigmatizándole para siempre el deseo masculino, sufrió crisis nerviosas, periodos de anorexia.</a:t>
            </a:r>
            <a:endParaRPr/>
          </a:p>
        </p:txBody>
      </p:sp>
      <p:pic>
        <p:nvPicPr>
          <p:cNvPr id="186" name="Google Shape;186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09975" y="1191100"/>
            <a:ext cx="2093009" cy="3038499"/>
          </a:xfrm>
          <a:prstGeom prst="rect">
            <a:avLst/>
          </a:prstGeom>
          <a:noFill/>
          <a:ln>
            <a:noFill/>
          </a:ln>
        </p:spPr>
      </p:pic>
      <p:sp>
        <p:nvSpPr>
          <p:cNvPr id="187" name="Google Shape;187;p19"/>
          <p:cNvSpPr txBox="1"/>
          <p:nvPr/>
        </p:nvSpPr>
        <p:spPr>
          <a:xfrm>
            <a:off x="5544300" y="4438825"/>
            <a:ext cx="27807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1200">
                <a:latin typeface="Calibri"/>
                <a:ea typeface="Calibri"/>
                <a:cs typeface="Calibri"/>
                <a:sym typeface="Calibri"/>
              </a:rPr>
              <a:t>Esta fue la carta de suicidio que dejo.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DDDDDD"/>
            </a:gs>
            <a:gs pos="100000">
              <a:srgbClr val="919191"/>
            </a:gs>
          </a:gsLst>
          <a:lin ang="5400012" scaled="0"/>
        </a:gradFill>
      </p:bgPr>
    </p:bg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20"/>
          <p:cNvSpPr txBox="1"/>
          <p:nvPr>
            <p:ph type="title"/>
          </p:nvPr>
        </p:nvSpPr>
        <p:spPr>
          <a:xfrm>
            <a:off x="3192975" y="845600"/>
            <a:ext cx="5131800" cy="37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obras </a:t>
            </a:r>
            <a:endParaRPr/>
          </a:p>
        </p:txBody>
      </p:sp>
      <p:sp>
        <p:nvSpPr>
          <p:cNvPr id="193" name="Google Shape;193;p20"/>
          <p:cNvSpPr txBox="1"/>
          <p:nvPr>
            <p:ph idx="1" type="body"/>
          </p:nvPr>
        </p:nvSpPr>
        <p:spPr>
          <a:xfrm>
            <a:off x="819150" y="1990725"/>
            <a:ext cx="25608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➢"/>
            </a:pPr>
            <a:r>
              <a:rPr lang="es"/>
              <a:t>La señora Dalloway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➢"/>
            </a:pPr>
            <a:r>
              <a:rPr lang="es"/>
              <a:t>Una habitación propia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➢"/>
            </a:pPr>
            <a:r>
              <a:rPr lang="es"/>
              <a:t>Al faro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➢"/>
            </a:pPr>
            <a:r>
              <a:rPr lang="es"/>
              <a:t>Orlando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➢"/>
            </a:pPr>
            <a:r>
              <a:rPr lang="es"/>
              <a:t>Las olas 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➢"/>
            </a:pPr>
            <a:r>
              <a:rPr lang="es"/>
              <a:t>El cuarto de Jacob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➢"/>
            </a:pPr>
            <a:r>
              <a:rPr lang="es"/>
              <a:t>Fin de viaje 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➢"/>
            </a:pPr>
            <a:r>
              <a:rPr lang="es"/>
              <a:t>Entre actos 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➢"/>
            </a:pPr>
            <a:r>
              <a:rPr lang="es"/>
              <a:t>Noche y Día</a:t>
            </a:r>
            <a:endParaRPr/>
          </a:p>
        </p:txBody>
      </p:sp>
      <p:sp>
        <p:nvSpPr>
          <p:cNvPr id="194" name="Google Shape;194;p20"/>
          <p:cNvSpPr txBox="1"/>
          <p:nvPr/>
        </p:nvSpPr>
        <p:spPr>
          <a:xfrm>
            <a:off x="4729325" y="1990725"/>
            <a:ext cx="3700800" cy="98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Font typeface="Calibri"/>
              <a:buChar char="➢"/>
            </a:pPr>
            <a:r>
              <a:rPr lang="es" sz="1300">
                <a:latin typeface="Calibri"/>
                <a:ea typeface="Calibri"/>
                <a:cs typeface="Calibri"/>
                <a:sym typeface="Calibri"/>
              </a:rPr>
              <a:t>Los años</a:t>
            </a:r>
            <a:endParaRPr sz="1300">
              <a:latin typeface="Calibri"/>
              <a:ea typeface="Calibri"/>
              <a:cs typeface="Calibri"/>
              <a:sym typeface="Calibri"/>
            </a:endParaRPr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Font typeface="Calibri"/>
              <a:buChar char="➢"/>
            </a:pPr>
            <a:r>
              <a:rPr lang="es" sz="1300">
                <a:latin typeface="Calibri"/>
                <a:ea typeface="Calibri"/>
                <a:cs typeface="Calibri"/>
                <a:sym typeface="Calibri"/>
              </a:rPr>
              <a:t>Momentos de vida</a:t>
            </a:r>
            <a:endParaRPr sz="1300">
              <a:latin typeface="Calibri"/>
              <a:ea typeface="Calibri"/>
              <a:cs typeface="Calibri"/>
              <a:sym typeface="Calibri"/>
            </a:endParaRPr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Font typeface="Calibri"/>
              <a:buChar char="➢"/>
            </a:pPr>
            <a:r>
              <a:rPr lang="es" sz="1300">
                <a:latin typeface="Calibri"/>
                <a:ea typeface="Calibri"/>
                <a:cs typeface="Calibri"/>
                <a:sym typeface="Calibri"/>
              </a:rPr>
              <a:t>La casa encantada</a:t>
            </a:r>
            <a:endParaRPr sz="1300">
              <a:latin typeface="Calibri"/>
              <a:ea typeface="Calibri"/>
              <a:cs typeface="Calibri"/>
              <a:sym typeface="Calibri"/>
            </a:endParaRPr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Font typeface="Calibri"/>
              <a:buChar char="➢"/>
            </a:pPr>
            <a:r>
              <a:rPr lang="es" sz="1300">
                <a:latin typeface="Calibri"/>
                <a:ea typeface="Calibri"/>
                <a:cs typeface="Calibri"/>
                <a:sym typeface="Calibri"/>
              </a:rPr>
              <a:t>Carta a un joven poeta</a:t>
            </a:r>
            <a:endParaRPr sz="13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DDDDDD"/>
            </a:gs>
            <a:gs pos="100000">
              <a:srgbClr val="919191"/>
            </a:gs>
          </a:gsLst>
          <a:lin ang="5400012" scaled="0"/>
        </a:gradFill>
      </p:bgPr>
    </p:bg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21"/>
          <p:cNvSpPr txBox="1"/>
          <p:nvPr>
            <p:ph type="title"/>
          </p:nvPr>
        </p:nvSpPr>
        <p:spPr>
          <a:xfrm>
            <a:off x="2900475" y="259475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webgrafía</a:t>
            </a:r>
            <a:endParaRPr/>
          </a:p>
        </p:txBody>
      </p:sp>
      <p:sp>
        <p:nvSpPr>
          <p:cNvPr id="200" name="Google Shape;200;p21"/>
          <p:cNvSpPr txBox="1"/>
          <p:nvPr>
            <p:ph idx="1" type="body"/>
          </p:nvPr>
        </p:nvSpPr>
        <p:spPr>
          <a:xfrm>
            <a:off x="250025" y="1405450"/>
            <a:ext cx="8767800" cy="3564600"/>
          </a:xfrm>
          <a:prstGeom prst="rect">
            <a:avLst/>
          </a:prstGeom>
          <a:noFill/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u="sng">
                <a:solidFill>
                  <a:schemeClr val="hlink"/>
                </a:solidFill>
                <a:hlinkClick r:id="rId3"/>
              </a:rPr>
              <a:t>https://www.biografiasyvidas.com/biografia/w/woolf.htm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s" u="sng">
                <a:solidFill>
                  <a:schemeClr val="hlink"/>
                </a:solidFill>
                <a:hlinkClick r:id="rId4"/>
              </a:rPr>
              <a:t>https://www.lavozdegalicia.es/noticia/informacion/2018/01/25/suicido-virginia-woolf/00031516838965296560531.htm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s" u="sng">
                <a:solidFill>
                  <a:schemeClr val="hlink"/>
                </a:solidFill>
                <a:hlinkClick r:id="rId5"/>
              </a:rPr>
              <a:t>https://www.milenio.com/cultura/como-y-por-que-se-suicido-la-escritora-virginia-woolf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Shift">
  <a:themeElements>
    <a:clrScheme name="Shift">
      <a:dk1>
        <a:srgbClr val="FFFFFF"/>
      </a:dk1>
      <a:lt1>
        <a:srgbClr val="AF7B51"/>
      </a:lt1>
      <a:dk2>
        <a:srgbClr val="233A44"/>
      </a:dk2>
      <a:lt2>
        <a:srgbClr val="D9D9D9"/>
      </a:lt2>
      <a:accent1>
        <a:srgbClr val="00796B"/>
      </a:accent1>
      <a:accent2>
        <a:srgbClr val="D9563F"/>
      </a:accent2>
      <a:accent3>
        <a:srgbClr val="C4A15A"/>
      </a:accent3>
      <a:accent4>
        <a:srgbClr val="14F597"/>
      </a:accent4>
      <a:accent5>
        <a:srgbClr val="3D4594"/>
      </a:accent5>
      <a:accent6>
        <a:srgbClr val="163EF5"/>
      </a:accent6>
      <a:hlink>
        <a:srgbClr val="3D4594"/>
      </a:hlink>
      <a:folHlink>
        <a:srgbClr val="3D459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497533</vt:lpwstr>
  </property>
  <property fmtid="{D5CDD505-2E9C-101B-9397-08002B2CF9AE}" name="NXPowerLiteSettings" pid="3">
    <vt:lpwstr>C700052003A000</vt:lpwstr>
  </property>
  <property fmtid="{D5CDD505-2E9C-101B-9397-08002B2CF9AE}" name="NXPowerLiteVersion" pid="4">
    <vt:lpwstr>D9.0.4</vt:lpwstr>
  </property>
</Properties>
</file>