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  <Default ContentType="image/jpeg" Extension="jpeg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1" Target="ppt/presentation.xml" Type="http://schemas.openxmlformats.org/officeDocument/2006/relationships/officeDocument"/><Relationship Id="rId2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6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y="5143500" cx="9144000"/>
  <p:notesSz cx="6858000" cy="9144000"/>
  <p:embeddedFontLst>
    <p:embeddedFont>
      <p:font typeface="Nunito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BF8EAB2-5B83-4CF1-A6FF-0E86698E926E}">
  <a:tblStyle styleId="{7BF8EAB2-5B83-4CF1-A6FF-0E86698E926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Nunito-boldItalic.fnt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font" Target="fonts/Nunito-regular.fntdata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font" Target="fonts/Nunito-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Nunito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cc3141ed5a_1_14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2" name="Google Shape;242;gcc3141ed5a_1_14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ca18ff6909_0_5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ca18ff6909_0_5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ca18ff6909_0_5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ca18ff6909_0_5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cabc4ce9c4_0_6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cabc4ce9c4_0_6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cc3141ed5a_1_8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gcc3141ed5a_1_8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ca18ff6909_0_10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ca18ff6909_0_10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cabc4ce9c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Google Shape;222;gcabc4ce9c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cc3141ed5a_1_3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Google Shape;229;gcc3141ed5a_1_3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cc3141ed5a_1_12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" name="Google Shape;236;gcc3141ed5a_1_12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Google Shape;119;p11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Google Shape;121;p1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seño personalizado">
  <p:cSld name="AUTOLAYOUT">
    <p:bg>
      <p:bgPr>
        <a:solidFill>
          <a:srgbClr val="FFFFFF"/>
        </a:solidFill>
      </p:bgPr>
    </p:bg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13"/>
          <p:cNvSpPr txBox="1"/>
          <p:nvPr>
            <p:ph idx="1" type="subTitle"/>
          </p:nvPr>
        </p:nvSpPr>
        <p:spPr>
          <a:xfrm>
            <a:off x="3371625" y="3105075"/>
            <a:ext cx="2486100" cy="8286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7" name="Google Shape;127;p13"/>
          <p:cNvSpPr txBox="1"/>
          <p:nvPr>
            <p:ph type="ctrTitle"/>
          </p:nvPr>
        </p:nvSpPr>
        <p:spPr>
          <a:xfrm>
            <a:off x="3019425" y="1559600"/>
            <a:ext cx="3105300" cy="1393200"/>
          </a:xfrm>
          <a:prstGeom prst="rect">
            <a:avLst/>
          </a:prstGeom>
          <a:noFill/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>
                <a:solidFill>
                  <a:schemeClr val="lt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>
                <a:solidFill>
                  <a:schemeClr val="lt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>
                <a:solidFill>
                  <a:schemeClr val="lt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>
                <a:solidFill>
                  <a:schemeClr val="lt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>
                <a:solidFill>
                  <a:schemeClr val="lt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>
                <a:solidFill>
                  <a:schemeClr val="lt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>
                <a:solidFill>
                  <a:schemeClr val="lt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8" name="Google Shape;128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1pPr>
            <a:lvl2pPr lvl="1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2pPr>
            <a:lvl3pPr lvl="2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3pPr>
            <a:lvl4pPr lvl="3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4pPr>
            <a:lvl5pPr lvl="4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5pPr>
            <a:lvl6pPr lvl="5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6pPr>
            <a:lvl7pPr lvl="6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7pPr>
            <a:lvl8pPr lvl="7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8pPr>
            <a:lvl9pPr lvl="8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seño personalizado 2">
  <p:cSld name="AUTOLAYOUT_2">
    <p:bg>
      <p:bgPr>
        <a:solidFill>
          <a:srgbClr val="FFFFFF"/>
        </a:solidFill>
      </p:bgPr>
    </p:bg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14"/>
          <p:cNvSpPr/>
          <p:nvPr/>
        </p:nvSpPr>
        <p:spPr>
          <a:xfrm>
            <a:off x="0" y="4665575"/>
            <a:ext cx="9144000" cy="477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14"/>
          <p:cNvSpPr txBox="1"/>
          <p:nvPr>
            <p:ph type="title"/>
          </p:nvPr>
        </p:nvSpPr>
        <p:spPr>
          <a:xfrm>
            <a:off x="349300" y="334525"/>
            <a:ext cx="7407000" cy="663000"/>
          </a:xfrm>
          <a:prstGeom prst="rect">
            <a:avLst/>
          </a:prstGeom>
          <a:noFill/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b="1" sz="3200">
                <a:solidFill>
                  <a:schemeClr val="lt1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b="1" sz="3200">
                <a:solidFill>
                  <a:schemeClr val="lt1"/>
                </a:solidFill>
              </a:defRPr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b="1" sz="3200">
                <a:solidFill>
                  <a:schemeClr val="lt1"/>
                </a:solidFill>
              </a:defRPr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b="1" sz="3200">
                <a:solidFill>
                  <a:schemeClr val="lt1"/>
                </a:solidFill>
              </a:defRPr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b="1" sz="3200">
                <a:solidFill>
                  <a:schemeClr val="lt1"/>
                </a:solidFill>
              </a:defRPr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b="1" sz="3200">
                <a:solidFill>
                  <a:schemeClr val="lt1"/>
                </a:solidFill>
              </a:defRPr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b="1" sz="3200">
                <a:solidFill>
                  <a:schemeClr val="lt1"/>
                </a:solidFill>
              </a:defRPr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b="1" sz="3200">
                <a:solidFill>
                  <a:schemeClr val="lt1"/>
                </a:solidFill>
              </a:defRPr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b="1" sz="3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3" name="Google Shape;133;p14"/>
          <p:cNvSpPr txBox="1"/>
          <p:nvPr>
            <p:ph idx="1" type="body"/>
          </p:nvPr>
        </p:nvSpPr>
        <p:spPr>
          <a:xfrm>
            <a:off x="349300" y="1147425"/>
            <a:ext cx="7407000" cy="31725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rmAutofit/>
          </a:bodyPr>
          <a:lstStyle>
            <a:lvl1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>
                <a:solidFill>
                  <a:schemeClr val="dk2"/>
                </a:solidFill>
              </a:defRPr>
            </a:lvl1pPr>
            <a:lvl2pPr indent="-2984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○"/>
              <a:defRPr sz="1400">
                <a:solidFill>
                  <a:schemeClr val="dk2"/>
                </a:solidFill>
              </a:defRPr>
            </a:lvl2pPr>
            <a:lvl3pPr indent="-29845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■"/>
              <a:defRPr sz="1400">
                <a:solidFill>
                  <a:schemeClr val="dk2"/>
                </a:solidFill>
              </a:defRPr>
            </a:lvl3pPr>
            <a:lvl4pPr indent="-298450" lvl="3" marL="1828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●"/>
              <a:defRPr sz="1400">
                <a:solidFill>
                  <a:schemeClr val="dk2"/>
                </a:solidFill>
              </a:defRPr>
            </a:lvl4pPr>
            <a:lvl5pPr indent="-298450" lvl="4" marL="22860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○"/>
              <a:defRPr sz="1400">
                <a:solidFill>
                  <a:schemeClr val="dk2"/>
                </a:solidFill>
              </a:defRPr>
            </a:lvl5pPr>
            <a:lvl6pPr indent="-298450" lvl="5" marL="2743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■"/>
              <a:defRPr sz="1400">
                <a:solidFill>
                  <a:schemeClr val="dk2"/>
                </a:solidFill>
              </a:defRPr>
            </a:lvl6pPr>
            <a:lvl7pPr indent="-298450" lvl="6" marL="3200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●"/>
              <a:defRPr sz="1400">
                <a:solidFill>
                  <a:schemeClr val="dk2"/>
                </a:solidFill>
              </a:defRPr>
            </a:lvl7pPr>
            <a:lvl8pPr indent="-298450" lvl="7" marL="3657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○"/>
              <a:defRPr sz="1400">
                <a:solidFill>
                  <a:schemeClr val="dk2"/>
                </a:solidFill>
              </a:defRPr>
            </a:lvl8pPr>
            <a:lvl9pPr indent="-298450" lvl="8" marL="4114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■"/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34" name="Google Shape;134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1pPr>
            <a:lvl2pPr lvl="1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2pPr>
            <a:lvl3pPr lvl="2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3pPr>
            <a:lvl4pPr lvl="3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4pPr>
            <a:lvl5pPr lvl="4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5pPr>
            <a:lvl6pPr lvl="5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6pPr>
            <a:lvl7pPr lvl="6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7pPr>
            <a:lvl8pPr lvl="7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8pPr>
            <a:lvl9pPr lvl="8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seño personalizado 4">
  <p:cSld name="AUTOLAYOUT_4">
    <p:bg>
      <p:bgPr>
        <a:solidFill>
          <a:srgbClr val="FFFFFF"/>
        </a:solidFill>
      </p:bgPr>
    </p:bg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15"/>
          <p:cNvSpPr/>
          <p:nvPr/>
        </p:nvSpPr>
        <p:spPr>
          <a:xfrm>
            <a:off x="4574400" y="0"/>
            <a:ext cx="4569600" cy="51435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15"/>
          <p:cNvSpPr/>
          <p:nvPr/>
        </p:nvSpPr>
        <p:spPr>
          <a:xfrm>
            <a:off x="4844700" y="1040701"/>
            <a:ext cx="4031700" cy="3062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BDBDBD"/>
            </a:solidFill>
            <a:prstDash val="solid"/>
            <a:miter lim="8000"/>
            <a:headEnd len="sm" w="sm" type="none"/>
            <a:tailEnd len="sm" w="sm" type="none"/>
          </a:ln>
          <a:effectLst>
            <a:outerShdw blurRad="50800" rotWithShape="0" algn="t" dir="5400000" dist="38100">
              <a:srgbClr val="000000">
                <a:alpha val="298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15"/>
          <p:cNvSpPr txBox="1"/>
          <p:nvPr>
            <p:ph type="title"/>
          </p:nvPr>
        </p:nvSpPr>
        <p:spPr>
          <a:xfrm>
            <a:off x="291875" y="406900"/>
            <a:ext cx="3978000" cy="1388700"/>
          </a:xfrm>
          <a:prstGeom prst="rect">
            <a:avLst/>
          </a:prstGeom>
          <a:noFill/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 sz="3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 sz="30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 sz="30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 sz="30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 sz="30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 sz="30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 sz="30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 sz="30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 sz="3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0" name="Google Shape;140;p15"/>
          <p:cNvSpPr txBox="1"/>
          <p:nvPr>
            <p:ph idx="1" type="body"/>
          </p:nvPr>
        </p:nvSpPr>
        <p:spPr>
          <a:xfrm>
            <a:off x="291950" y="1854951"/>
            <a:ext cx="3978000" cy="25770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rmAutofit/>
          </a:bodyPr>
          <a:lstStyle>
            <a:lvl1pPr indent="-3302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>
                <a:solidFill>
                  <a:schemeClr val="dk2"/>
                </a:solidFill>
              </a:defRPr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○"/>
              <a:defRPr sz="1400">
                <a:solidFill>
                  <a:schemeClr val="dk2"/>
                </a:solidFill>
              </a:defRPr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■"/>
              <a:defRPr sz="1400">
                <a:solidFill>
                  <a:schemeClr val="dk2"/>
                </a:solidFill>
              </a:defRPr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●"/>
              <a:defRPr sz="1400">
                <a:solidFill>
                  <a:schemeClr val="dk2"/>
                </a:solidFill>
              </a:defRPr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○"/>
              <a:defRPr sz="1400">
                <a:solidFill>
                  <a:schemeClr val="dk2"/>
                </a:solidFill>
              </a:defRPr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■"/>
              <a:defRPr sz="1400">
                <a:solidFill>
                  <a:schemeClr val="dk2"/>
                </a:solidFill>
              </a:defRPr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●"/>
              <a:defRPr sz="1400">
                <a:solidFill>
                  <a:schemeClr val="dk2"/>
                </a:solidFill>
              </a:defRPr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○"/>
              <a:defRPr sz="1400">
                <a:solidFill>
                  <a:schemeClr val="dk2"/>
                </a:solidFill>
              </a:defRPr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■"/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41" name="Google Shape;141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seño personalizado 3">
  <p:cSld name="AUTOLAYOUT_5">
    <p:bg>
      <p:bgPr>
        <a:solidFill>
          <a:srgbClr val="FFFFFF"/>
        </a:solidFill>
      </p:bgPr>
    </p:bg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16"/>
          <p:cNvSpPr/>
          <p:nvPr/>
        </p:nvSpPr>
        <p:spPr>
          <a:xfrm>
            <a:off x="4574400" y="0"/>
            <a:ext cx="4569600" cy="51435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16"/>
          <p:cNvSpPr/>
          <p:nvPr/>
        </p:nvSpPr>
        <p:spPr>
          <a:xfrm>
            <a:off x="4844700" y="1040701"/>
            <a:ext cx="4031700" cy="3062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BDBDBD"/>
            </a:solidFill>
            <a:prstDash val="solid"/>
            <a:miter lim="8000"/>
            <a:headEnd len="sm" w="sm" type="none"/>
            <a:tailEnd len="sm" w="sm" type="none"/>
          </a:ln>
          <a:effectLst>
            <a:outerShdw blurRad="50800" rotWithShape="0" algn="t" dir="5400000" dist="38100">
              <a:srgbClr val="000000">
                <a:alpha val="298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16"/>
          <p:cNvSpPr txBox="1"/>
          <p:nvPr>
            <p:ph type="title"/>
          </p:nvPr>
        </p:nvSpPr>
        <p:spPr>
          <a:xfrm>
            <a:off x="291875" y="406900"/>
            <a:ext cx="3978000" cy="1388700"/>
          </a:xfrm>
          <a:prstGeom prst="rect">
            <a:avLst/>
          </a:prstGeom>
          <a:noFill/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 sz="3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 sz="30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 sz="30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 sz="30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 sz="30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 sz="30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 sz="30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 sz="30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 sz="3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7" name="Google Shape;147;p16"/>
          <p:cNvSpPr txBox="1"/>
          <p:nvPr>
            <p:ph idx="1" type="body"/>
          </p:nvPr>
        </p:nvSpPr>
        <p:spPr>
          <a:xfrm>
            <a:off x="291950" y="1854951"/>
            <a:ext cx="3978000" cy="25770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rmAutofit/>
          </a:bodyPr>
          <a:lstStyle>
            <a:lvl1pPr indent="-3302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>
                <a:solidFill>
                  <a:schemeClr val="dk2"/>
                </a:solidFill>
              </a:defRPr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○"/>
              <a:defRPr sz="1400">
                <a:solidFill>
                  <a:schemeClr val="dk2"/>
                </a:solidFill>
              </a:defRPr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■"/>
              <a:defRPr sz="1400">
                <a:solidFill>
                  <a:schemeClr val="dk2"/>
                </a:solidFill>
              </a:defRPr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●"/>
              <a:defRPr sz="1400">
                <a:solidFill>
                  <a:schemeClr val="dk2"/>
                </a:solidFill>
              </a:defRPr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○"/>
              <a:defRPr sz="1400">
                <a:solidFill>
                  <a:schemeClr val="dk2"/>
                </a:solidFill>
              </a:defRPr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■"/>
              <a:defRPr sz="1400">
                <a:solidFill>
                  <a:schemeClr val="dk2"/>
                </a:solidFill>
              </a:defRPr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●"/>
              <a:defRPr sz="1400">
                <a:solidFill>
                  <a:schemeClr val="dk2"/>
                </a:solidFill>
              </a:defRPr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○"/>
              <a:defRPr sz="1400">
                <a:solidFill>
                  <a:schemeClr val="dk2"/>
                </a:solidFill>
              </a:defRPr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■"/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48" name="Google Shape;148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seño personalizado 1">
  <p:cSld name="AUTOLAYOUT_6">
    <p:bg>
      <p:bgPr>
        <a:solidFill>
          <a:srgbClr val="FFFFFF"/>
        </a:solidFill>
      </p:bgPr>
    </p:bg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17"/>
          <p:cNvSpPr/>
          <p:nvPr/>
        </p:nvSpPr>
        <p:spPr>
          <a:xfrm>
            <a:off x="0" y="0"/>
            <a:ext cx="35127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17"/>
          <p:cNvSpPr txBox="1"/>
          <p:nvPr>
            <p:ph type="title"/>
          </p:nvPr>
        </p:nvSpPr>
        <p:spPr>
          <a:xfrm>
            <a:off x="311700" y="307825"/>
            <a:ext cx="2631900" cy="43167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b="1" sz="30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b="1" sz="3000"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b="1" sz="3000"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b="1" sz="3000"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b="1" sz="3000"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b="1" sz="3000"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b="1" sz="3000"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b="1" sz="3000"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b="1" sz="30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153" name="Google Shape;153;p17"/>
          <p:cNvSpPr txBox="1"/>
          <p:nvPr>
            <p:ph idx="1" type="body"/>
          </p:nvPr>
        </p:nvSpPr>
        <p:spPr>
          <a:xfrm>
            <a:off x="4011825" y="364950"/>
            <a:ext cx="4850400" cy="42597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○"/>
              <a:defRPr sz="1400">
                <a:solidFill>
                  <a:schemeClr val="dk2"/>
                </a:solidFill>
              </a:defRPr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■"/>
              <a:defRPr sz="1400">
                <a:solidFill>
                  <a:schemeClr val="dk2"/>
                </a:solidFill>
              </a:defRPr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●"/>
              <a:defRPr sz="1400">
                <a:solidFill>
                  <a:schemeClr val="dk2"/>
                </a:solidFill>
              </a:defRPr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○"/>
              <a:defRPr sz="1400">
                <a:solidFill>
                  <a:schemeClr val="dk2"/>
                </a:solidFill>
              </a:defRPr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■"/>
              <a:defRPr sz="1400">
                <a:solidFill>
                  <a:schemeClr val="dk2"/>
                </a:solidFill>
              </a:defRPr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●"/>
              <a:defRPr sz="1400">
                <a:solidFill>
                  <a:schemeClr val="dk2"/>
                </a:solidFill>
              </a:defRPr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○"/>
              <a:defRPr sz="1400">
                <a:solidFill>
                  <a:schemeClr val="dk2"/>
                </a:solidFill>
              </a:defRPr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■"/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54" name="Google Shape;154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seño personalizado 6">
  <p:cSld name="AUTOLAYOUT_8">
    <p:bg>
      <p:bgPr>
        <a:solidFill>
          <a:srgbClr val="FFFFFF"/>
        </a:solidFill>
      </p:bgPr>
    </p:bg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18"/>
          <p:cNvSpPr/>
          <p:nvPr/>
        </p:nvSpPr>
        <p:spPr>
          <a:xfrm>
            <a:off x="0" y="4665575"/>
            <a:ext cx="9144000" cy="477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58" name="Google Shape;158;p18"/>
          <p:cNvCxnSpPr/>
          <p:nvPr/>
        </p:nvCxnSpPr>
        <p:spPr>
          <a:xfrm>
            <a:off x="1128750" y="1995025"/>
            <a:ext cx="68865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dot"/>
            <a:round/>
            <a:headEnd len="sm" w="sm" type="none"/>
            <a:tailEnd len="sm" w="sm" type="none"/>
          </a:ln>
        </p:spPr>
      </p:cxnSp>
      <p:sp>
        <p:nvSpPr>
          <p:cNvPr id="159" name="Google Shape;159;p18"/>
          <p:cNvSpPr txBox="1"/>
          <p:nvPr>
            <p:ph type="title"/>
          </p:nvPr>
        </p:nvSpPr>
        <p:spPr>
          <a:xfrm>
            <a:off x="1128750" y="394200"/>
            <a:ext cx="6886500" cy="1412100"/>
          </a:xfrm>
          <a:prstGeom prst="rect">
            <a:avLst/>
          </a:prstGeom>
          <a:noFill/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60" name="Google Shape;160;p18"/>
          <p:cNvSpPr txBox="1"/>
          <p:nvPr>
            <p:ph idx="1" type="body"/>
          </p:nvPr>
        </p:nvSpPr>
        <p:spPr>
          <a:xfrm>
            <a:off x="1128750" y="2225463"/>
            <a:ext cx="6886500" cy="21972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rmAutofit/>
          </a:bodyPr>
          <a:lstStyle>
            <a:lvl1pPr indent="-3302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>
                <a:solidFill>
                  <a:schemeClr val="dk2"/>
                </a:solidFill>
              </a:defRPr>
            </a:lvl1pPr>
            <a:lvl2pPr indent="-29845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○"/>
              <a:defRPr sz="1400">
                <a:solidFill>
                  <a:schemeClr val="dk2"/>
                </a:solidFill>
              </a:defRPr>
            </a:lvl2pPr>
            <a:lvl3pPr indent="-29845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■"/>
              <a:defRPr sz="1400">
                <a:solidFill>
                  <a:schemeClr val="dk2"/>
                </a:solidFill>
              </a:defRPr>
            </a:lvl3pPr>
            <a:lvl4pPr indent="-29845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●"/>
              <a:defRPr sz="1400">
                <a:solidFill>
                  <a:schemeClr val="dk2"/>
                </a:solidFill>
              </a:defRPr>
            </a:lvl4pPr>
            <a:lvl5pPr indent="-29845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○"/>
              <a:defRPr sz="1400">
                <a:solidFill>
                  <a:schemeClr val="dk2"/>
                </a:solidFill>
              </a:defRPr>
            </a:lvl5pPr>
            <a:lvl6pPr indent="-29845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■"/>
              <a:defRPr sz="1400">
                <a:solidFill>
                  <a:schemeClr val="dk2"/>
                </a:solidFill>
              </a:defRPr>
            </a:lvl6pPr>
            <a:lvl7pPr indent="-29845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●"/>
              <a:defRPr sz="1400">
                <a:solidFill>
                  <a:schemeClr val="dk2"/>
                </a:solidFill>
              </a:defRPr>
            </a:lvl7pPr>
            <a:lvl8pPr indent="-29845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○"/>
              <a:defRPr sz="1400">
                <a:solidFill>
                  <a:schemeClr val="dk2"/>
                </a:solidFill>
              </a:defRPr>
            </a:lvl8pPr>
            <a:lvl9pPr indent="-29845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■"/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61" name="Google Shape;161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seño personalizado 5">
  <p:cSld name="AUTOLAYOUT_9">
    <p:bg>
      <p:bgPr>
        <a:solidFill>
          <a:srgbClr val="FFFFFF"/>
        </a:solidFill>
      </p:bgPr>
    </p:bg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9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19"/>
          <p:cNvSpPr/>
          <p:nvPr/>
        </p:nvSpPr>
        <p:spPr>
          <a:xfrm>
            <a:off x="4574400" y="0"/>
            <a:ext cx="4569600" cy="51435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19"/>
          <p:cNvSpPr/>
          <p:nvPr/>
        </p:nvSpPr>
        <p:spPr>
          <a:xfrm>
            <a:off x="5323050" y="555900"/>
            <a:ext cx="3075000" cy="40317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rgbClr val="BDBDBD"/>
            </a:solidFill>
            <a:prstDash val="solid"/>
            <a:miter lim="8000"/>
            <a:headEnd len="sm" w="sm" type="none"/>
            <a:tailEnd len="sm" w="sm" type="none"/>
          </a:ln>
          <a:effectLst>
            <a:outerShdw blurRad="50800" rotWithShape="0" algn="t" dir="5400000" dist="38100">
              <a:srgbClr val="000000">
                <a:alpha val="298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19"/>
          <p:cNvSpPr txBox="1"/>
          <p:nvPr>
            <p:ph type="title"/>
          </p:nvPr>
        </p:nvSpPr>
        <p:spPr>
          <a:xfrm>
            <a:off x="291875" y="406900"/>
            <a:ext cx="3978000" cy="1388700"/>
          </a:xfrm>
          <a:prstGeom prst="rect">
            <a:avLst/>
          </a:prstGeom>
          <a:noFill/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 sz="3000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 sz="3000">
                <a:solidFill>
                  <a:schemeClr val="dk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 sz="3000">
                <a:solidFill>
                  <a:schemeClr val="dk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 sz="3000">
                <a:solidFill>
                  <a:schemeClr val="dk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 sz="3000">
                <a:solidFill>
                  <a:schemeClr val="dk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 sz="3000">
                <a:solidFill>
                  <a:schemeClr val="dk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 sz="3000">
                <a:solidFill>
                  <a:schemeClr val="dk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 sz="3000">
                <a:solidFill>
                  <a:schemeClr val="dk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 sz="3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67" name="Google Shape;167;p19"/>
          <p:cNvSpPr txBox="1"/>
          <p:nvPr>
            <p:ph idx="1" type="body"/>
          </p:nvPr>
        </p:nvSpPr>
        <p:spPr>
          <a:xfrm>
            <a:off x="291950" y="1854951"/>
            <a:ext cx="3978000" cy="25770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rmAutofit/>
          </a:bodyPr>
          <a:lstStyle>
            <a:lvl1pPr indent="-3302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>
                <a:solidFill>
                  <a:schemeClr val="dk2"/>
                </a:solidFill>
              </a:defRPr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○"/>
              <a:defRPr sz="1400">
                <a:solidFill>
                  <a:schemeClr val="dk2"/>
                </a:solidFill>
              </a:defRPr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■"/>
              <a:defRPr sz="1400">
                <a:solidFill>
                  <a:schemeClr val="dk2"/>
                </a:solidFill>
              </a:defRPr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●"/>
              <a:defRPr sz="1400">
                <a:solidFill>
                  <a:schemeClr val="dk2"/>
                </a:solidFill>
              </a:defRPr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○"/>
              <a:defRPr sz="1400">
                <a:solidFill>
                  <a:schemeClr val="dk2"/>
                </a:solidFill>
              </a:defRPr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■"/>
              <a:defRPr sz="1400">
                <a:solidFill>
                  <a:schemeClr val="dk2"/>
                </a:solidFill>
              </a:defRPr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●"/>
              <a:defRPr sz="1400">
                <a:solidFill>
                  <a:schemeClr val="dk2"/>
                </a:solidFill>
              </a:defRPr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○"/>
              <a:defRPr sz="1400">
                <a:solidFill>
                  <a:schemeClr val="dk2"/>
                </a:solidFill>
              </a:defRPr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■"/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68" name="Google Shape;168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Google Shape;47;p3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Google Shape;48;p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4" name="Google Shape;54;p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Google Shape;61;p5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p5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Google Shape;63;p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p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7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Google Shape;75;p7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Google Shape;93;p8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Google Shape;94;p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Google Shape;100;p9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p9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p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0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Google Shape;108;p1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19" Type="http://schemas.openxmlformats.org/officeDocument/2006/relationships/theme" Target="../theme/theme2.xml"/><Relationship Id="rId6" Type="http://schemas.openxmlformats.org/officeDocument/2006/relationships/slideLayout" Target="../slideLayouts/slideLayout6.xml"/><Relationship Id="rId1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</p:sldLayoutIdLst>
  <mc:AlternateContent>
    <mc:Choice Requires="p14">
      <p:transition spd="slow" p14:dur="2500">
        <p14:prism dir="l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jpg"/><Relationship Id="rId4" Type="http://schemas.openxmlformats.org/officeDocument/2006/relationships/image" Target="../media/image8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jpg"/></Relationships>
</file>

<file path=ppt/slides/_rels/slide2.xml.rels><?xml version="1.0" encoding="UTF-8" standalone="yes"?><Relationships xmlns="http://schemas.openxmlformats.org/package/2006/relationships"><Relationship Id="rId10" Type="http://schemas.openxmlformats.org/officeDocument/2006/relationships/slide" Target="/ppt/slides/slide10.xml"/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2.xml"/><Relationship Id="rId3" Type="http://schemas.openxmlformats.org/officeDocument/2006/relationships/slide" Target="/ppt/slides/slide3.xml"/><Relationship Id="rId4" Type="http://schemas.openxmlformats.org/officeDocument/2006/relationships/slide" Target="/ppt/slides/slide4.xml"/><Relationship Id="rId9" Type="http://schemas.openxmlformats.org/officeDocument/2006/relationships/slide" Target="/ppt/slides/slide9.xml"/><Relationship Id="rId5" Type="http://schemas.openxmlformats.org/officeDocument/2006/relationships/slide" Target="/ppt/slides/slide5.xml"/><Relationship Id="rId6" Type="http://schemas.openxmlformats.org/officeDocument/2006/relationships/slide" Target="/ppt/slides/slide6.xml"/><Relationship Id="rId7" Type="http://schemas.openxmlformats.org/officeDocument/2006/relationships/slide" Target="/ppt/slides/slide7.xml"/><Relationship Id="rId8" Type="http://schemas.openxmlformats.org/officeDocument/2006/relationships/slide" Target="/ppt/slides/slide8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 ?><Relationships xmlns="http://schemas.openxmlformats.org/package/2006/relationships"><Relationship Id="rId1" Target="../slideLayouts/slideLayout13.xml" Type="http://schemas.openxmlformats.org/officeDocument/2006/relationships/slideLayout"/><Relationship Id="rId2" Target="../notesSlides/notesSlide5.xml" Type="http://schemas.openxmlformats.org/officeDocument/2006/relationships/notesSlide"/><Relationship Id="rId3" Target="../media/image4.jpeg" Type="http://schemas.openxmlformats.org/officeDocument/2006/relationships/image"/><Relationship Id="rId4" Target="../media/image2.jpg" Type="http://schemas.openxmlformats.org/officeDocument/2006/relationships/image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elrincondemortimerblog.wordpress.com/2017/03/09/16-citas-celebres-de-virginia-woolf/" TargetMode="External"/><Relationship Id="rId4" Type="http://schemas.openxmlformats.org/officeDocument/2006/relationships/hyperlink" Target="https://es.wikipedia.org/wiki/Virginia_Woolf" TargetMode="External"/><Relationship Id="rId5" Type="http://schemas.openxmlformats.org/officeDocument/2006/relationships/hyperlink" Target="https://www.mujeresnotables.com/2018/11/13/biografia-de-virginia-woolf-escritora-britanica/" TargetMode="External"/><Relationship Id="rId6" Type="http://schemas.openxmlformats.org/officeDocument/2006/relationships/hyperlink" Target="https://www.educaciontrespuntocero.com/libros/obras-virginia-woolf-clase/" TargetMode="External"/><Relationship Id="rId7" Type="http://schemas.openxmlformats.org/officeDocument/2006/relationships/hyperlink" Target="https://amecopress.net/Quien-es-Virginia-Woolf-y-por-que-es-tan-importante-en-la-lucha-por-la-igualdad-en-la-escritura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" name="Google Shape;173;p20"/>
          <p:cNvPicPr preferRelativeResize="0"/>
          <p:nvPr/>
        </p:nvPicPr>
        <p:blipFill rotWithShape="1">
          <a:blip r:embed="rId3">
            <a:alphaModFix/>
          </a:blip>
          <a:srcRect b="11448" l="0" r="0" t="11456"/>
          <a:stretch/>
        </p:blipFill>
        <p:spPr>
          <a:xfrm>
            <a:off x="0" y="0"/>
            <a:ext cx="4572076" cy="51434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p20"/>
          <p:cNvPicPr preferRelativeResize="0"/>
          <p:nvPr/>
        </p:nvPicPr>
        <p:blipFill rotWithShape="1">
          <a:blip r:embed="rId4">
            <a:alphaModFix/>
          </a:blip>
          <a:srcRect b="11456" l="0" r="0" t="11448"/>
          <a:stretch/>
        </p:blipFill>
        <p:spPr>
          <a:xfrm>
            <a:off x="4572075" y="0"/>
            <a:ext cx="4571931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75" name="Google Shape;175;p20"/>
          <p:cNvSpPr/>
          <p:nvPr/>
        </p:nvSpPr>
        <p:spPr>
          <a:xfrm>
            <a:off x="2571750" y="571500"/>
            <a:ext cx="4000500" cy="40005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20"/>
          <p:cNvSpPr txBox="1"/>
          <p:nvPr>
            <p:ph idx="1" type="subTitle"/>
          </p:nvPr>
        </p:nvSpPr>
        <p:spPr>
          <a:xfrm>
            <a:off x="3612525" y="3105075"/>
            <a:ext cx="2245200" cy="3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55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realizado por: Javier Fernández Torre</a:t>
            </a:r>
            <a:endParaRPr/>
          </a:p>
        </p:txBody>
      </p:sp>
      <p:sp>
        <p:nvSpPr>
          <p:cNvPr id="177" name="Google Shape;177;p20"/>
          <p:cNvSpPr txBox="1"/>
          <p:nvPr>
            <p:ph type="ctrTitle"/>
          </p:nvPr>
        </p:nvSpPr>
        <p:spPr>
          <a:xfrm>
            <a:off x="3019425" y="1559600"/>
            <a:ext cx="3105300" cy="1393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VIRGINIA WOOLF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4" name="Google Shape;244;p29"/>
          <p:cNvPicPr preferRelativeResize="0"/>
          <p:nvPr/>
        </p:nvPicPr>
        <p:blipFill rotWithShape="1">
          <a:blip r:embed="rId3">
            <a:alphaModFix/>
          </a:blip>
          <a:srcRect b="1380" l="0" r="0" t="1371"/>
          <a:stretch/>
        </p:blipFill>
        <p:spPr>
          <a:xfrm>
            <a:off x="5668450" y="955450"/>
            <a:ext cx="2384201" cy="3232598"/>
          </a:xfrm>
          <a:prstGeom prst="rect">
            <a:avLst/>
          </a:prstGeom>
          <a:noFill/>
          <a:ln cap="flat" cmpd="dbl" w="76200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</p:pic>
      <p:sp>
        <p:nvSpPr>
          <p:cNvPr id="245" name="Google Shape;245;p29"/>
          <p:cNvSpPr txBox="1"/>
          <p:nvPr>
            <p:ph type="title"/>
          </p:nvPr>
        </p:nvSpPr>
        <p:spPr>
          <a:xfrm>
            <a:off x="291875" y="406900"/>
            <a:ext cx="3978000" cy="1388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CONTRAPORTADA</a:t>
            </a:r>
            <a:endParaRPr/>
          </a:p>
        </p:txBody>
      </p:sp>
      <p:sp>
        <p:nvSpPr>
          <p:cNvPr id="246" name="Google Shape;246;p29"/>
          <p:cNvSpPr txBox="1"/>
          <p:nvPr>
            <p:ph idx="1" type="body"/>
          </p:nvPr>
        </p:nvSpPr>
        <p:spPr>
          <a:xfrm>
            <a:off x="291950" y="1854951"/>
            <a:ext cx="3978000" cy="257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s"/>
              <a:t>“La vida es un sueño; el despertar es lo que nos mata”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22580" lvl="0" marL="457200" rtl="0" algn="l">
              <a:spcBef>
                <a:spcPts val="1600"/>
              </a:spcBef>
              <a:spcAft>
                <a:spcPts val="0"/>
              </a:spcAft>
              <a:buSzPct val="100000"/>
              <a:buChar char="❖"/>
            </a:pPr>
            <a:r>
              <a:rPr lang="es"/>
              <a:t>realizado por: 345ryc@classroom.iesramonycajaltocina.es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1"/>
          <p:cNvSpPr txBox="1"/>
          <p:nvPr>
            <p:ph type="title"/>
          </p:nvPr>
        </p:nvSpPr>
        <p:spPr>
          <a:xfrm>
            <a:off x="1598100" y="394200"/>
            <a:ext cx="5721000" cy="814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ÍNDICE</a:t>
            </a:r>
            <a:endParaRPr/>
          </a:p>
        </p:txBody>
      </p:sp>
      <p:sp>
        <p:nvSpPr>
          <p:cNvPr id="183" name="Google Shape;183;p21"/>
          <p:cNvSpPr txBox="1"/>
          <p:nvPr>
            <p:ph idx="1" type="body"/>
          </p:nvPr>
        </p:nvSpPr>
        <p:spPr>
          <a:xfrm>
            <a:off x="778900" y="1208699"/>
            <a:ext cx="7236300" cy="321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1.</a:t>
            </a:r>
            <a:r>
              <a:rPr lang="es" u="sng">
                <a:solidFill>
                  <a:schemeClr val="hlink"/>
                </a:solidFill>
                <a:hlinkClick action="ppaction://hlinksldjump" r:id="rId3"/>
              </a:rPr>
              <a:t>Diapositiva 3: INFORMACIÓN PERSONAL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s"/>
              <a:t>2.</a:t>
            </a:r>
            <a:r>
              <a:rPr lang="es" u="sng">
                <a:solidFill>
                  <a:schemeClr val="hlink"/>
                </a:solidFill>
                <a:hlinkClick action="ppaction://hlinksldjump" r:id="rId4"/>
              </a:rPr>
              <a:t>Diapositiva 4: BIOGRAFÍA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s"/>
              <a:t>3.</a:t>
            </a:r>
            <a:r>
              <a:rPr lang="es" u="sng">
                <a:solidFill>
                  <a:schemeClr val="hlink"/>
                </a:solidFill>
                <a:hlinkClick action="ppaction://hlinksldjump" r:id="rId5"/>
              </a:rPr>
              <a:t>Diapositiva 5: FAMILIA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s"/>
              <a:t>4.</a:t>
            </a:r>
            <a:r>
              <a:rPr lang="es" u="sng">
                <a:solidFill>
                  <a:schemeClr val="hlink"/>
                </a:solidFill>
                <a:hlinkClick action="ppaction://hlinksldjump" r:id="rId6"/>
              </a:rPr>
              <a:t>Diapositiva 6: ¿POR QUÉ ES CONOCIDA?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s"/>
              <a:t>5.</a:t>
            </a:r>
            <a:r>
              <a:rPr lang="es" u="sng">
                <a:solidFill>
                  <a:schemeClr val="hlink"/>
                </a:solidFill>
                <a:hlinkClick action="ppaction://hlinksldjump" r:id="rId7"/>
              </a:rPr>
              <a:t>Diapositiva 7: OBRAS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s"/>
              <a:t>6.</a:t>
            </a:r>
            <a:r>
              <a:rPr lang="es" u="sng">
                <a:solidFill>
                  <a:schemeClr val="hlink"/>
                </a:solidFill>
                <a:hlinkClick action="ppaction://hlinksldjump" r:id="rId8"/>
              </a:rPr>
              <a:t>Diapositiva 8: FRASES CÉLEBRES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s"/>
              <a:t>7.</a:t>
            </a:r>
            <a:r>
              <a:rPr lang="es" u="sng">
                <a:solidFill>
                  <a:schemeClr val="hlink"/>
                </a:solidFill>
                <a:hlinkClick action="ppaction://hlinksldjump" r:id="rId9"/>
              </a:rPr>
              <a:t>Diapositiva 9: WEBGRAFIA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s"/>
              <a:t>8.</a:t>
            </a:r>
            <a:r>
              <a:rPr lang="es" u="sng">
                <a:solidFill>
                  <a:schemeClr val="hlink"/>
                </a:solidFill>
                <a:hlinkClick action="ppaction://hlinksldjump" r:id="rId10"/>
              </a:rPr>
              <a:t>Diapositiva 10: CONTRAPORTADA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" name="Google Shape;188;p22"/>
          <p:cNvPicPr preferRelativeResize="0"/>
          <p:nvPr/>
        </p:nvPicPr>
        <p:blipFill rotWithShape="1">
          <a:blip r:embed="rId3">
            <a:alphaModFix/>
          </a:blip>
          <a:srcRect b="42022" l="0" r="0" t="5059"/>
          <a:stretch/>
        </p:blipFill>
        <p:spPr>
          <a:xfrm>
            <a:off x="5257675" y="1379650"/>
            <a:ext cx="3232598" cy="2384201"/>
          </a:xfrm>
          <a:prstGeom prst="rect">
            <a:avLst/>
          </a:prstGeom>
          <a:noFill/>
          <a:ln cap="flat" cmpd="dbl" w="76200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</p:pic>
      <p:sp>
        <p:nvSpPr>
          <p:cNvPr id="189" name="Google Shape;189;p22"/>
          <p:cNvSpPr txBox="1"/>
          <p:nvPr>
            <p:ph type="title"/>
          </p:nvPr>
        </p:nvSpPr>
        <p:spPr>
          <a:xfrm>
            <a:off x="291875" y="406900"/>
            <a:ext cx="3978000" cy="1388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dk2"/>
                </a:solidFill>
              </a:rPr>
              <a:t>INFORMACIÓN PERSONAL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90" name="Google Shape;190;p22"/>
          <p:cNvSpPr txBox="1"/>
          <p:nvPr>
            <p:ph idx="1" type="body"/>
          </p:nvPr>
        </p:nvSpPr>
        <p:spPr>
          <a:xfrm>
            <a:off x="291950" y="1854951"/>
            <a:ext cx="3978000" cy="257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➢"/>
            </a:pPr>
            <a:r>
              <a:rPr lang="es"/>
              <a:t>Nació el </a:t>
            </a:r>
            <a:r>
              <a:rPr lang="es">
                <a:solidFill>
                  <a:srgbClr val="00FFFF"/>
                </a:solidFill>
              </a:rPr>
              <a:t>25 de Enero de 1882,</a:t>
            </a:r>
            <a:r>
              <a:rPr lang="es"/>
              <a:t> en Londres</a:t>
            </a:r>
            <a:endParaRPr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➢"/>
            </a:pPr>
            <a:r>
              <a:rPr lang="es"/>
              <a:t>Falleció el </a:t>
            </a:r>
            <a:r>
              <a:rPr lang="es">
                <a:solidFill>
                  <a:srgbClr val="00FFFF"/>
                </a:solidFill>
              </a:rPr>
              <a:t>28 de Marzo de 1941</a:t>
            </a:r>
            <a:r>
              <a:rPr lang="es"/>
              <a:t> en Sussex, Reino Unido, debido a un </a:t>
            </a:r>
            <a:r>
              <a:rPr lang="es">
                <a:solidFill>
                  <a:srgbClr val="00FFFF"/>
                </a:solidFill>
              </a:rPr>
              <a:t>sucidio por ahogamiento.</a:t>
            </a:r>
            <a:endParaRPr>
              <a:solidFill>
                <a:srgbClr val="00FFFF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➢"/>
            </a:pPr>
            <a:r>
              <a:rPr lang="es"/>
              <a:t>Nacionalidad Británica</a:t>
            </a:r>
            <a:endParaRPr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➢"/>
            </a:pPr>
            <a:r>
              <a:rPr lang="es"/>
              <a:t>Era atea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600"/>
                                        <p:tgtEl>
                                          <p:spTgt spid="19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600"/>
                                        <p:tgtEl>
                                          <p:spTgt spid="19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600"/>
                                        <p:tgtEl>
                                          <p:spTgt spid="19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600"/>
                                        <p:tgtEl>
                                          <p:spTgt spid="19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600"/>
                                        <p:tgtEl>
                                          <p:spTgt spid="19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600"/>
                                        <p:tgtEl>
                                          <p:spTgt spid="19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600"/>
                                        <p:tgtEl>
                                          <p:spTgt spid="19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600"/>
                                        <p:tgtEl>
                                          <p:spTgt spid="19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5" name="Google Shape;195;p23"/>
          <p:cNvPicPr preferRelativeResize="0"/>
          <p:nvPr/>
        </p:nvPicPr>
        <p:blipFill rotWithShape="1">
          <a:blip r:embed="rId3">
            <a:alphaModFix/>
          </a:blip>
          <a:srcRect b="21493" l="0" r="0" t="21493"/>
          <a:stretch/>
        </p:blipFill>
        <p:spPr>
          <a:xfrm>
            <a:off x="5244250" y="1386100"/>
            <a:ext cx="3232599" cy="2384202"/>
          </a:xfrm>
          <a:prstGeom prst="rect">
            <a:avLst/>
          </a:prstGeom>
          <a:noFill/>
          <a:ln cap="flat" cmpd="dbl" w="76200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</p:pic>
      <p:sp>
        <p:nvSpPr>
          <p:cNvPr id="196" name="Google Shape;196;p23"/>
          <p:cNvSpPr txBox="1"/>
          <p:nvPr>
            <p:ph type="title"/>
          </p:nvPr>
        </p:nvSpPr>
        <p:spPr>
          <a:xfrm>
            <a:off x="291875" y="406900"/>
            <a:ext cx="3978000" cy="1388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dk2"/>
                </a:solidFill>
              </a:rPr>
              <a:t>BIOGRAFÍA 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97" name="Google Shape;197;p23"/>
          <p:cNvSpPr txBox="1"/>
          <p:nvPr>
            <p:ph idx="1" type="body"/>
          </p:nvPr>
        </p:nvSpPr>
        <p:spPr>
          <a:xfrm>
            <a:off x="291950" y="1854951"/>
            <a:ext cx="3978000" cy="257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➢"/>
            </a:pPr>
            <a:r>
              <a:rPr lang="es"/>
              <a:t>Nunca fue a la escuela, estudió en su </a:t>
            </a:r>
            <a:r>
              <a:rPr lang="es">
                <a:solidFill>
                  <a:srgbClr val="00FFFF"/>
                </a:solidFill>
              </a:rPr>
              <a:t>casa</a:t>
            </a:r>
            <a:r>
              <a:rPr lang="es">
                <a:solidFill>
                  <a:srgbClr val="FF0000"/>
                </a:solidFill>
              </a:rPr>
              <a:t> </a:t>
            </a:r>
            <a:endParaRPr>
              <a:solidFill>
                <a:srgbClr val="FF0000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➢"/>
            </a:pPr>
            <a:r>
              <a:rPr lang="es"/>
              <a:t>1905 vió </a:t>
            </a:r>
            <a:r>
              <a:rPr lang="es"/>
              <a:t>morir</a:t>
            </a:r>
            <a:r>
              <a:rPr lang="es"/>
              <a:t> a su padre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s"/>
              <a:t>Se mudaron </a:t>
            </a:r>
            <a:r>
              <a:rPr lang="es">
                <a:solidFill>
                  <a:srgbClr val="00FFFF"/>
                </a:solidFill>
              </a:rPr>
              <a:t>Bloomsbury</a:t>
            </a:r>
            <a:endParaRPr>
              <a:solidFill>
                <a:srgbClr val="00FFFF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➢"/>
            </a:pPr>
            <a:r>
              <a:rPr lang="es"/>
              <a:t>10 de agosto de 1912 se casó con </a:t>
            </a:r>
            <a:r>
              <a:rPr lang="es">
                <a:solidFill>
                  <a:srgbClr val="00FFFF"/>
                </a:solidFill>
              </a:rPr>
              <a:t>Leonard Wolf</a:t>
            </a:r>
            <a:endParaRPr>
              <a:solidFill>
                <a:srgbClr val="00FFFF"/>
              </a:solidFill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s"/>
              <a:t>Junto a él, 10 años después, creó la editorial </a:t>
            </a:r>
            <a:r>
              <a:rPr lang="es">
                <a:solidFill>
                  <a:srgbClr val="00FFFF"/>
                </a:solidFill>
              </a:rPr>
              <a:t>Hogarth</a:t>
            </a:r>
            <a:endParaRPr>
              <a:solidFill>
                <a:srgbClr val="00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4"/>
          <p:cNvSpPr txBox="1"/>
          <p:nvPr>
            <p:ph type="title"/>
          </p:nvPr>
        </p:nvSpPr>
        <p:spPr>
          <a:xfrm>
            <a:off x="349300" y="334525"/>
            <a:ext cx="7407000" cy="66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434343"/>
                </a:solidFill>
              </a:rPr>
              <a:t>FAMILIA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203" name="Google Shape;203;p24"/>
          <p:cNvSpPr txBox="1"/>
          <p:nvPr>
            <p:ph idx="1" type="body"/>
          </p:nvPr>
        </p:nvSpPr>
        <p:spPr>
          <a:xfrm>
            <a:off x="349300" y="1147425"/>
            <a:ext cx="7407000" cy="317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➢"/>
            </a:pPr>
            <a:r>
              <a:rPr lang="es"/>
              <a:t>Padre:Leslie </a:t>
            </a:r>
            <a:r>
              <a:rPr lang="es"/>
              <a:t>Stephen</a:t>
            </a:r>
            <a:r>
              <a:rPr lang="es"/>
              <a:t>; </a:t>
            </a:r>
            <a:r>
              <a:rPr lang="es"/>
              <a:t>biógrafo</a:t>
            </a:r>
            <a:r>
              <a:rPr lang="es"/>
              <a:t> y alpinista ((28/11/1832-22/2/1904)		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s"/>
              <a:t>	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30200" lvl="0" marL="457200" rtl="0" algn="l">
              <a:spcBef>
                <a:spcPts val="1600"/>
              </a:spcBef>
              <a:spcAft>
                <a:spcPts val="0"/>
              </a:spcAft>
              <a:buSzPts val="1600"/>
              <a:buChar char="➢"/>
            </a:pPr>
            <a:r>
              <a:rPr lang="es"/>
              <a:t>Cónyuge: Leonard Woolf ;(25/11/1880-14/81969);político,novelista  editor</a:t>
            </a:r>
            <a:endParaRPr/>
          </a:p>
        </p:txBody>
      </p:sp>
      <p:pic>
        <p:nvPicPr>
          <p:cNvPr id="204" name="Google Shape;204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18450" y="1195100"/>
            <a:ext cx="1061826" cy="1328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Google Shape;205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18452" y="2721288"/>
            <a:ext cx="1061824" cy="14876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25"/>
          <p:cNvSpPr txBox="1"/>
          <p:nvPr>
            <p:ph type="title"/>
          </p:nvPr>
        </p:nvSpPr>
        <p:spPr>
          <a:xfrm>
            <a:off x="349300" y="334525"/>
            <a:ext cx="7407000" cy="66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dk2"/>
                </a:solidFill>
              </a:rPr>
              <a:t>¿POR QUÉ ES CONOCIDA?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211" name="Google Shape;211;p25"/>
          <p:cNvSpPr/>
          <p:nvPr/>
        </p:nvSpPr>
        <p:spPr>
          <a:xfrm>
            <a:off x="1078300" y="1266100"/>
            <a:ext cx="1940100" cy="927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Desde pequeña sufrió abusos sexuales de su hermanastro</a:t>
            </a:r>
            <a:endParaRPr/>
          </a:p>
        </p:txBody>
      </p:sp>
      <p:cxnSp>
        <p:nvCxnSpPr>
          <p:cNvPr id="212" name="Google Shape;212;p25"/>
          <p:cNvCxnSpPr/>
          <p:nvPr/>
        </p:nvCxnSpPr>
        <p:spPr>
          <a:xfrm>
            <a:off x="3036075" y="1730050"/>
            <a:ext cx="978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13" name="Google Shape;213;p25"/>
          <p:cNvSpPr/>
          <p:nvPr/>
        </p:nvSpPr>
        <p:spPr>
          <a:xfrm>
            <a:off x="4032375" y="1398550"/>
            <a:ext cx="2041500" cy="663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Empezó a buscar la igualdad entre hombres y mujeres.</a:t>
            </a:r>
            <a:endParaRPr/>
          </a:p>
        </p:txBody>
      </p:sp>
      <p:cxnSp>
        <p:nvCxnSpPr>
          <p:cNvPr id="214" name="Google Shape;214;p25"/>
          <p:cNvCxnSpPr>
            <a:endCxn id="215" idx="0"/>
          </p:cNvCxnSpPr>
          <p:nvPr/>
        </p:nvCxnSpPr>
        <p:spPr>
          <a:xfrm flipH="1">
            <a:off x="4052800" y="2061450"/>
            <a:ext cx="806400" cy="510300"/>
          </a:xfrm>
          <a:prstGeom prst="bentConnector2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15" name="Google Shape;215;p25"/>
          <p:cNvSpPr/>
          <p:nvPr/>
        </p:nvSpPr>
        <p:spPr>
          <a:xfrm>
            <a:off x="3133300" y="2571750"/>
            <a:ext cx="1839000" cy="776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Empezó a escribir </a:t>
            </a:r>
            <a:endParaRPr/>
          </a:p>
        </p:txBody>
      </p:sp>
      <p:sp>
        <p:nvSpPr>
          <p:cNvPr id="216" name="Google Shape;216;p25"/>
          <p:cNvSpPr/>
          <p:nvPr/>
        </p:nvSpPr>
        <p:spPr>
          <a:xfrm>
            <a:off x="5247075" y="3392025"/>
            <a:ext cx="2581200" cy="927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Su frase </a:t>
            </a:r>
            <a:r>
              <a:rPr lang="es"/>
              <a:t>más</a:t>
            </a:r>
            <a:r>
              <a:rPr lang="es"/>
              <a:t> celebre: </a:t>
            </a:r>
            <a:r>
              <a:rPr lang="es" sz="1600">
                <a:solidFill>
                  <a:srgbClr val="FF0000"/>
                </a:solidFill>
              </a:rPr>
              <a:t>“</a:t>
            </a:r>
            <a:r>
              <a:rPr lang="es">
                <a:solidFill>
                  <a:srgbClr val="FF0000"/>
                </a:solidFill>
              </a:rPr>
              <a:t>Una mujer debe tener dinero y una habitación propia si va a escribir ficción</a:t>
            </a:r>
            <a:endParaRPr sz="1600">
              <a:solidFill>
                <a:srgbClr val="FF0000"/>
              </a:solidFill>
            </a:endParaRPr>
          </a:p>
        </p:txBody>
      </p:sp>
      <p:cxnSp>
        <p:nvCxnSpPr>
          <p:cNvPr id="217" name="Google Shape;217;p25"/>
          <p:cNvCxnSpPr>
            <a:stCxn id="215" idx="3"/>
            <a:endCxn id="216" idx="0"/>
          </p:cNvCxnSpPr>
          <p:nvPr/>
        </p:nvCxnSpPr>
        <p:spPr>
          <a:xfrm>
            <a:off x="4972300" y="2959800"/>
            <a:ext cx="1565400" cy="432300"/>
          </a:xfrm>
          <a:prstGeom prst="bentConnector2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18" name="Google Shape;218;p25"/>
          <p:cNvCxnSpPr>
            <a:stCxn id="215" idx="1"/>
          </p:cNvCxnSpPr>
          <p:nvPr/>
        </p:nvCxnSpPr>
        <p:spPr>
          <a:xfrm flipH="1">
            <a:off x="1400500" y="2959800"/>
            <a:ext cx="1732800" cy="432000"/>
          </a:xfrm>
          <a:prstGeom prst="bentConnector3">
            <a:avLst>
              <a:gd fmla="val 99025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19" name="Google Shape;219;p25"/>
          <p:cNvSpPr/>
          <p:nvPr/>
        </p:nvSpPr>
        <p:spPr>
          <a:xfrm>
            <a:off x="506375" y="3316125"/>
            <a:ext cx="2176200" cy="927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Novelas donde </a:t>
            </a:r>
            <a:r>
              <a:rPr lang="es"/>
              <a:t>incluía</a:t>
            </a:r>
            <a:r>
              <a:rPr lang="es"/>
              <a:t> siempre mensajes feministas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26"/>
          <p:cNvSpPr txBox="1"/>
          <p:nvPr>
            <p:ph type="title"/>
          </p:nvPr>
        </p:nvSpPr>
        <p:spPr>
          <a:xfrm>
            <a:off x="349300" y="334525"/>
            <a:ext cx="7407000" cy="66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434343"/>
                </a:solidFill>
              </a:rPr>
              <a:t>OBRAS 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225" name="Google Shape;225;p26"/>
          <p:cNvSpPr txBox="1"/>
          <p:nvPr>
            <p:ph idx="1" type="body"/>
          </p:nvPr>
        </p:nvSpPr>
        <p:spPr>
          <a:xfrm>
            <a:off x="349300" y="1147425"/>
            <a:ext cx="7407000" cy="3172500"/>
          </a:xfrm>
          <a:prstGeom prst="rect">
            <a:avLst/>
          </a:prstGeom>
          <a:effectLst>
            <a:outerShdw blurRad="57150" rotWithShape="0" algn="bl" dir="5400000" dist="19050">
              <a:srgbClr val="000000">
                <a:alpha val="50000"/>
              </a:srgbClr>
            </a:outerShdw>
            <a:reflection blurRad="0" dir="5400000" dist="38100" endA="0" fadeDir="5400012" kx="0" rotWithShape="0" algn="bl" stPos="0" sy="-100000" ky="0"/>
          </a:effectLst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226" name="Google Shape;226;p26"/>
          <p:cNvGraphicFramePr/>
          <p:nvPr/>
        </p:nvGraphicFramePr>
        <p:xfrm>
          <a:off x="280213" y="12365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{7BF8EAB2-5B83-4CF1-A6FF-0E86698E926E}</a:tableStyleId>
              </a:tblPr>
              <a:tblGrid>
                <a:gridCol w="1403800"/>
                <a:gridCol w="1551450"/>
                <a:gridCol w="1618600"/>
                <a:gridCol w="1350000"/>
                <a:gridCol w="1215725"/>
                <a:gridCol w="1444025"/>
              </a:tblGrid>
              <a:tr h="8229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"/>
                        <a:t>NOVELAS</a:t>
                      </a:r>
                      <a:endParaRPr b="1"/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A86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"/>
                        <a:t>CUENTOS</a:t>
                      </a:r>
                      <a:endParaRPr b="1"/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A86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"/>
                        <a:t>BIBLIOGRAFÍAS</a:t>
                      </a:r>
                      <a:endParaRPr b="1"/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A86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"/>
                        <a:t>LIBROS DE NO FICCIÓN</a:t>
                      </a:r>
                      <a:endParaRPr b="1"/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A86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"/>
                        <a:t>TEATRO</a:t>
                      </a:r>
                      <a:endParaRPr b="1"/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A86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"/>
                        <a:t>CARTAS</a:t>
                      </a:r>
                      <a:endParaRPr b="1"/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A86E8"/>
                    </a:solidFill>
                  </a:tcPr>
                </a:tc>
              </a:tr>
              <a:tr h="4949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Fin de viaje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Kew gardens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Orlando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Modern fiction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Freshwater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Congenial </a:t>
                      </a:r>
                      <a:r>
                        <a:rPr lang="es"/>
                        <a:t>spirits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</a:tr>
              <a:tr h="4949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Noche y Día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Monday or Tuesday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Flush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On being III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Paper darts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</a:tr>
              <a:tr h="4949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Al faro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The new dress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Roger Fry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Paseo por Londres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Carta a un joven poeta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</a:tr>
              <a:tr h="4949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Las olas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La casa encantada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Collected essays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The letters of Virginia Woolf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1" name="Google Shape;231;p27"/>
          <p:cNvPicPr preferRelativeResize="0"/>
          <p:nvPr/>
        </p:nvPicPr>
        <p:blipFill rotWithShape="1">
          <a:blip r:embed="rId3">
            <a:alphaModFix amt="60000"/>
          </a:blip>
          <a:srcRect b="0" l="3060" r="3051" t="0"/>
          <a:stretch/>
        </p:blipFill>
        <p:spPr>
          <a:xfrm>
            <a:off x="0" y="0"/>
            <a:ext cx="3512600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232" name="Google Shape;232;p27"/>
          <p:cNvSpPr txBox="1"/>
          <p:nvPr>
            <p:ph type="title"/>
          </p:nvPr>
        </p:nvSpPr>
        <p:spPr>
          <a:xfrm>
            <a:off x="311700" y="307825"/>
            <a:ext cx="2631900" cy="431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FRASES CÉLEBRES </a:t>
            </a:r>
            <a:endParaRPr/>
          </a:p>
        </p:txBody>
      </p:sp>
      <p:sp>
        <p:nvSpPr>
          <p:cNvPr id="233" name="Google Shape;233;p27"/>
          <p:cNvSpPr txBox="1"/>
          <p:nvPr>
            <p:ph idx="1" type="body"/>
          </p:nvPr>
        </p:nvSpPr>
        <p:spPr>
          <a:xfrm>
            <a:off x="4011825" y="364950"/>
            <a:ext cx="4850400" cy="4259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s"/>
              <a:t>“Los libros son el reflejo del alma”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s"/>
              <a:t>“Una mujer debe tener dinero y una habitación propia si desea escribir ficción.”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s"/>
              <a:t>“Como mujer no tengo patria, como mujer no quiero patria. Como mujer, mi patria es el mundo”.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s"/>
              <a:t>“Las mujeres han vivido todos estos siglos como esposas, con el poder mágico y delicioso de reflejar la figura del hombre el doble de su tamaño natural”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28"/>
          <p:cNvSpPr txBox="1"/>
          <p:nvPr>
            <p:ph type="title"/>
          </p:nvPr>
        </p:nvSpPr>
        <p:spPr>
          <a:xfrm>
            <a:off x="349300" y="334525"/>
            <a:ext cx="7407000" cy="66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434343"/>
                </a:solidFill>
              </a:rPr>
              <a:t>WEBGRAFIA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239" name="Google Shape;239;p28"/>
          <p:cNvSpPr txBox="1"/>
          <p:nvPr>
            <p:ph idx="1" type="body"/>
          </p:nvPr>
        </p:nvSpPr>
        <p:spPr>
          <a:xfrm>
            <a:off x="349300" y="1147425"/>
            <a:ext cx="7407000" cy="317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u="sng">
                <a:solidFill>
                  <a:schemeClr val="hlink"/>
                </a:solidFill>
                <a:hlinkClick r:id="rId3"/>
              </a:rPr>
              <a:t>https://elrincondemortimerblog.wordpress.com/2017/03/09/16-citas-celebres-de-virginia-woolf/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s" u="sng">
                <a:solidFill>
                  <a:schemeClr val="hlink"/>
                </a:solidFill>
                <a:hlinkClick r:id="rId4"/>
              </a:rPr>
              <a:t>https://es.wikipedia.org/wiki/Virginia_Woolf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s" u="sng">
                <a:solidFill>
                  <a:schemeClr val="hlink"/>
                </a:solidFill>
                <a:hlinkClick r:id="rId5"/>
              </a:rPr>
              <a:t>https://www.mujeresnotables.com/2018/11/13/biografia-de-virginia-woolf-escritora-britanica/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s" u="sng">
                <a:solidFill>
                  <a:schemeClr val="hlink"/>
                </a:solidFill>
                <a:hlinkClick r:id="rId6"/>
              </a:rPr>
              <a:t>https://www.educaciontrespuntocero.com/libros/obras-virginia-woolf-clase/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s" u="sng">
                <a:solidFill>
                  <a:schemeClr val="hlink"/>
                </a:solidFill>
                <a:hlinkClick r:id="rId7"/>
              </a:rPr>
              <a:t>https://amecopress.net/Quien-es-Virginia-Woolf-y-por-que-es-tan-importante-en-la-lucha-por-la-igualdad-en-la-escritura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627236</vt:lpwstr>
  </property>
  <property fmtid="{D5CDD505-2E9C-101B-9397-08002B2CF9AE}" name="NXPowerLiteSettings" pid="3">
    <vt:lpwstr>C700052003A000</vt:lpwstr>
  </property>
  <property fmtid="{D5CDD505-2E9C-101B-9397-08002B2CF9AE}" name="NXPowerLiteVersion" pid="4">
    <vt:lpwstr>D9.0.4</vt:lpwstr>
  </property>
</Properties>
</file>