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aveat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Amatic SC"/>
      <p:regular r:id="rId22"/>
      <p:bold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Source Code Pro"/>
      <p:regular r:id="rId28"/>
      <p:bold r:id="rId29"/>
      <p:italic r:id="rId30"/>
      <p:boldItalic r:id="rId31"/>
    </p:embeddedFont>
    <p:embeddedFont>
      <p:font typeface="Dancing Script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AmaticSC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ontserrat-regular.fntdata"/><Relationship Id="rId23" Type="http://schemas.openxmlformats.org/officeDocument/2006/relationships/font" Target="fonts/AmaticS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SourceCodePro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boldItalic.fntdata"/><Relationship Id="rId30" Type="http://schemas.openxmlformats.org/officeDocument/2006/relationships/font" Target="fonts/SourceCodePro-italic.fntdata"/><Relationship Id="rId11" Type="http://schemas.openxmlformats.org/officeDocument/2006/relationships/slide" Target="slides/slide6.xml"/><Relationship Id="rId33" Type="http://schemas.openxmlformats.org/officeDocument/2006/relationships/font" Target="fonts/DancingScript-bold.fntdata"/><Relationship Id="rId10" Type="http://schemas.openxmlformats.org/officeDocument/2006/relationships/slide" Target="slides/slide5.xml"/><Relationship Id="rId32" Type="http://schemas.openxmlformats.org/officeDocument/2006/relationships/font" Target="fonts/DancingScript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veat-bold.fntdata"/><Relationship Id="rId16" Type="http://schemas.openxmlformats.org/officeDocument/2006/relationships/font" Target="fonts/Caveat-regular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e8985fd7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e8985fd7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ac267e6f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ac267e6f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ac267e6f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ac267e6f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ac267e6f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ac267e6f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e8985fd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e8985fd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e8985fd7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e8985fd7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e8985fd7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e8985fd7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e8985fd7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e8985fd7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e8985fd7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e8985fd7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almontano@classroom.iesramonycajaltocina.es" TargetMode="External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slide" Target="/ppt/slides/slide10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ORjYmYkJIOpBYNIt7_y7YmVlHvPgo8d3IlRYChPiH2Q/edit#slide=id.gcac267e6f1_0_69" TargetMode="External"/><Relationship Id="rId4" Type="http://schemas.openxmlformats.org/officeDocument/2006/relationships/hyperlink" Target="https://docs.google.com/presentation/d/1ORjYmYkJIOpBYNIt7_y7YmVlHvPgo8d3IlRYChPiH2Q/edit#slide=id.gce8985fd77_0_0" TargetMode="External"/><Relationship Id="rId9" Type="http://schemas.openxmlformats.org/officeDocument/2006/relationships/slide" Target="/ppt/slides/slide9.xml"/><Relationship Id="rId14" Type="http://schemas.openxmlformats.org/officeDocument/2006/relationships/slide" Target="/ppt/slides/slide10.xml"/><Relationship Id="rId5" Type="http://schemas.openxmlformats.org/officeDocument/2006/relationships/hyperlink" Target="https://docs.google.com/presentation/d/1ORjYmYkJIOpBYNIt7_y7YmVlHvPgo8d3IlRYChPiH2Q/edit#slide=id.gce8985fd77_0_5" TargetMode="External"/><Relationship Id="rId6" Type="http://schemas.openxmlformats.org/officeDocument/2006/relationships/hyperlink" Target="https://docs.google.com/presentation/d/1ORjYmYkJIOpBYNIt7_y7YmVlHvPgo8d3IlRYChPiH2Q/edit#slide=id.gce8985fd77_0_10" TargetMode="External"/><Relationship Id="rId7" Type="http://schemas.openxmlformats.org/officeDocument/2006/relationships/hyperlink" Target="https://docs.google.com/presentation/d/1ORjYmYkJIOpBYNIt7_y7YmVlHvPgo8d3IlRYChPiH2Q/edit#slide=id.gce8985fd77_0_15" TargetMode="External"/><Relationship Id="rId8" Type="http://schemas.openxmlformats.org/officeDocument/2006/relationships/slide" Target="/ppt/slides/slide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7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europapress.es/cultura/libros-00132/noticia-134-anos-nacimiento-virginia-woolf-10-cosas-quiza-no-sabias-mitica-escritora-20160125111205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s.wikipedia.org/wiki/Virginia_Woolf" TargetMode="External"/><Relationship Id="rId4" Type="http://schemas.openxmlformats.org/officeDocument/2006/relationships/hyperlink" Target="https://www.bing.com/videos/search?q=virginia+woolf&amp;docid=607994780226029424&amp;mid=C99FB8904FC57AF67D47C99FB8904FC57AF67D47&amp;view=detail&amp;FORM=VIRE" TargetMode="External"/><Relationship Id="rId9" Type="http://schemas.openxmlformats.org/officeDocument/2006/relationships/hyperlink" Target="https://www.euston96.com/virginia-woolf/" TargetMode="External"/><Relationship Id="rId5" Type="http://schemas.openxmlformats.org/officeDocument/2006/relationships/hyperlink" Target="https://www.educaciontrespuntocero.com/libros/obras-virginia-woolf-clase/" TargetMode="External"/><Relationship Id="rId6" Type="http://schemas.openxmlformats.org/officeDocument/2006/relationships/hyperlink" Target="https://nuevatribuna.publico.es/articulo/sociedad/virginia-woolf-escritora-referente-feminista/20210124095153183788.html" TargetMode="External"/><Relationship Id="rId7" Type="http://schemas.openxmlformats.org/officeDocument/2006/relationships/hyperlink" Target="https://www.unotv.com/noticias/portal/entretenimiento/detalle/por-que-virginia-woolf-es-considerada-simbolo-del-feminismo-680206/#:~:text=%20%C2%BFPor%20qu%C3%A9%20Virginia%20Woolf%20es%20considerada%20un,necesitan%20una%20habitaci%C3%B3n%20propia.%20Adem%C3%A1s%20de...%20More%20" TargetMode="External"/><Relationship Id="rId8" Type="http://schemas.openxmlformats.org/officeDocument/2006/relationships/hyperlink" Target="https://culturizando.com/virginia-woolf-19-interesantes-datos/#:~:text=Novelista%2C%20poeta%2C%20ensayista%2C%20editora%20y%20cuentista%20brit%C3%A1nica.%20Virginia,que%20imprimen%20al%20lector%20experiencias%20visuales%20y%20auditiv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1246025" y="699625"/>
            <a:ext cx="3538500" cy="3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100">
                <a:solidFill>
                  <a:srgbClr val="FFFFFF"/>
                </a:solidFill>
              </a:rPr>
              <a:t>VIRGINIA WOOLF </a:t>
            </a:r>
            <a:endParaRPr sz="8100">
              <a:solidFill>
                <a:srgbClr val="FFFFFF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1525" y="751059"/>
            <a:ext cx="2285975" cy="36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110000" y="231275"/>
            <a:ext cx="8520600" cy="43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700">
                <a:solidFill>
                  <a:srgbClr val="C1168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s" sz="1750">
                <a:solidFill>
                  <a:srgbClr val="C1168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i="1" lang="es" sz="1700">
                <a:solidFill>
                  <a:srgbClr val="C1168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Es obvio el que los valores de las mujeres difieren confrecuencia de los                                           valores creados por el otro sexo y sin embargo son los valores masculinos los que predominan”.</a:t>
            </a:r>
            <a:endParaRPr b="1" i="1" sz="1700">
              <a:solidFill>
                <a:srgbClr val="C1168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s" sz="1400">
                <a:solidFill>
                  <a:srgbClr val="C1168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                                                                                    </a:t>
            </a:r>
            <a:r>
              <a:rPr b="1" lang="es" sz="135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             Virginia Woolf</a:t>
            </a:r>
            <a:endParaRPr b="1" sz="135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35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35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35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35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350" u="sng">
                <a:solidFill>
                  <a:srgbClr val="FF00F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almontano@classroom.iesramonycajaltocina.es</a:t>
            </a:r>
            <a:r>
              <a:rPr b="1" lang="es" sz="1350">
                <a:solidFill>
                  <a:srgbClr val="FF00F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sz="1350">
              <a:solidFill>
                <a:srgbClr val="FF00FF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725" y="1455175"/>
            <a:ext cx="3963700" cy="22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>
            <a:hlinkClick action="ppaction://hlinkshowjump?jump=previousslide"/>
          </p:cNvPr>
          <p:cNvSpPr txBox="1"/>
          <p:nvPr>
            <p:ph idx="1" type="body"/>
          </p:nvPr>
        </p:nvSpPr>
        <p:spPr>
          <a:xfrm>
            <a:off x="245150" y="245675"/>
            <a:ext cx="8520600" cy="43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Dancing Script"/>
                <a:ea typeface="Dancing Script"/>
                <a:cs typeface="Dancing Script"/>
                <a:sym typeface="Dancing Script"/>
              </a:rPr>
              <a:t>                                                   </a:t>
            </a:r>
            <a:r>
              <a:rPr b="1" lang="es" sz="250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ÍNDICE </a:t>
            </a:r>
            <a:endParaRPr b="1" sz="2500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 u="sng">
                <a:solidFill>
                  <a:schemeClr val="hlink"/>
                </a:solidFill>
                <a:hlinkClick action="ppaction://hlinkshowjump?jump=nextslide"/>
              </a:rPr>
              <a:t>  Biografía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11700" y="1758450"/>
            <a:ext cx="30000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u="sng">
                <a:solidFill>
                  <a:schemeClr val="hlink"/>
                </a:solidFill>
                <a:hlinkClick r:id="rId3"/>
              </a:rPr>
              <a:t>Diapositiva 4: FAMILIA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245150" y="2247600"/>
            <a:ext cx="30000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u="sng">
                <a:solidFill>
                  <a:schemeClr val="hlink"/>
                </a:solidFill>
                <a:hlinkClick r:id="rId4"/>
              </a:rPr>
              <a:t>Diapositiva 5: OBRAS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311700" y="2738175"/>
            <a:ext cx="3000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u="sng">
                <a:solidFill>
                  <a:schemeClr val="hlink"/>
                </a:solidFill>
                <a:hlinkClick r:id="rId5"/>
              </a:rPr>
              <a:t>Diapositiva 6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311700" y="1857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u="sng">
                <a:solidFill>
                  <a:schemeClr val="hlink"/>
                </a:solidFill>
                <a:hlinkClick r:id="rId6"/>
              </a:rPr>
              <a:t>Diapositiva 7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144100" y="2143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u="sng">
                <a:solidFill>
                  <a:schemeClr val="hlink"/>
                </a:solidFill>
                <a:hlinkClick r:id="rId7"/>
              </a:rPr>
              <a:t>Diapositiva 8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245150" y="26373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u="sng">
                <a:solidFill>
                  <a:schemeClr val="hlink"/>
                </a:solidFill>
                <a:hlinkClick action="ppaction://hlinksldjump" r:id="rId8"/>
              </a:rPr>
              <a:t>9.</a:t>
            </a:r>
            <a:r>
              <a:rPr lang="es" sz="1600" u="sng">
                <a:solidFill>
                  <a:schemeClr val="hlink"/>
                </a:solidFill>
                <a:hlinkClick action="ppaction://hlinksldjump" r:id="rId9"/>
              </a:rPr>
              <a:t>Webgrafía</a:t>
            </a:r>
            <a:r>
              <a:rPr lang="es" sz="1100" u="sng">
                <a:solidFill>
                  <a:schemeClr val="hlink"/>
                </a:solidFill>
                <a:hlinkClick action="ppaction://hlinksldjump" r:id="rId10"/>
              </a:rPr>
              <a:t> 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245150" y="3890825"/>
            <a:ext cx="3000000" cy="16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u="sng">
                <a:solidFill>
                  <a:schemeClr val="hlink"/>
                </a:solidFill>
                <a:hlinkClick action="ppaction://hlinksldjump" r:id="rId11"/>
              </a:rPr>
              <a:t>10</a:t>
            </a:r>
            <a:r>
              <a:rPr lang="es" sz="1100" u="sng">
                <a:solidFill>
                  <a:schemeClr val="hlink"/>
                </a:solidFill>
                <a:hlinkClick action="ppaction://hlinksldjump" r:id="rId12"/>
              </a:rPr>
              <a:t>.</a:t>
            </a:r>
            <a:r>
              <a:rPr lang="es" sz="1600" u="sng">
                <a:solidFill>
                  <a:schemeClr val="hlink"/>
                </a:solidFill>
                <a:hlinkClick action="ppaction://hlinksldjump" r:id="rId13"/>
              </a:rPr>
              <a:t>Contraportada</a:t>
            </a:r>
            <a:r>
              <a:rPr lang="es" sz="1100" u="sng">
                <a:solidFill>
                  <a:schemeClr val="hlink"/>
                </a:solidFill>
                <a:hlinkClick action="ppaction://hlinksldjump" r:id="rId14"/>
              </a:rPr>
              <a:t> </a:t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311700" y="-104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u="sng">
                <a:solidFill>
                  <a:schemeClr val="hlink"/>
                </a:solidFill>
                <a:hlinkClick action="ppaction://hlinkshowjump?jump=previousslide"/>
              </a:rPr>
              <a:t>1</a:t>
            </a:r>
            <a:r>
              <a:rPr lang="es" sz="1100" u="sng">
                <a:solidFill>
                  <a:schemeClr val="hlink"/>
                </a:solidFill>
                <a:hlinkClick action="ppaction://hlinkshowjump?jump=previousslide"/>
              </a:rPr>
              <a:t>.</a:t>
            </a:r>
            <a:r>
              <a:rPr lang="es" sz="1600" u="sng">
                <a:solidFill>
                  <a:schemeClr val="hlink"/>
                </a:solidFill>
                <a:hlinkClick action="ppaction://hlinkshowjump?jump=previousslide"/>
              </a:rPr>
              <a:t>Portada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250775"/>
            <a:ext cx="8520600" cy="812700"/>
          </a:xfrm>
          <a:prstGeom prst="rect">
            <a:avLst/>
          </a:prstGeom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080"/>
              <a:t>                               </a:t>
            </a:r>
            <a:r>
              <a:rPr lang="es" sz="4080">
                <a:solidFill>
                  <a:srgbClr val="0000FF"/>
                </a:solidFill>
              </a:rPr>
              <a:t> </a:t>
            </a:r>
            <a:r>
              <a:rPr lang="es" sz="4080">
                <a:solidFill>
                  <a:srgbClr val="0000FF"/>
                </a:solidFill>
              </a:rPr>
              <a:t>biografía </a:t>
            </a:r>
            <a:endParaRPr sz="4080">
              <a:solidFill>
                <a:srgbClr val="0000FF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284400"/>
            <a:ext cx="8520600" cy="3340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935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b="1" lang="es" sz="1700">
                <a:solidFill>
                  <a:srgbClr val="FF00FF"/>
                </a:solidFill>
                <a:highlight>
                  <a:srgbClr val="FFFFFF"/>
                </a:highlight>
                <a:latin typeface="Dancing Script"/>
                <a:ea typeface="Dancing Script"/>
                <a:cs typeface="Dancing Script"/>
                <a:sym typeface="Dancing Script"/>
              </a:rPr>
              <a:t>Adeline Virginia Stephen.</a:t>
            </a:r>
            <a:r>
              <a:rPr lang="es" sz="1414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nació en Londres en 1882. </a:t>
            </a:r>
            <a:endParaRPr sz="1414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                Escritora británica, autora de novelas, cuentos, obras teatrales y demás obras literarias.</a:t>
            </a: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Considerada una de las más destacadas figuras del vanguardista modernismo anglosajón del siglo XX y del feminismo internacional.</a:t>
            </a: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Fue educada por sus padres en su literario y relacionado hogar,recibió clases particulares.                                                                                                                                                                                               </a:t>
            </a: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Comenzó a escribir profesionalmente en 1905.</a:t>
            </a: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62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       </a:t>
            </a:r>
            <a:r>
              <a:rPr lang="es" sz="4422"/>
              <a:t> </a:t>
            </a:r>
            <a:r>
              <a:rPr lang="es" sz="4422">
                <a:solidFill>
                  <a:srgbClr val="0000FF"/>
                </a:solidFill>
              </a:rPr>
              <a:t>FAMILIA </a:t>
            </a:r>
            <a:endParaRPr sz="4422">
              <a:solidFill>
                <a:srgbClr val="0000FF"/>
              </a:solidFill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	</a:t>
            </a:r>
            <a:r>
              <a:rPr lang="es">
                <a:latin typeface="Impact"/>
                <a:ea typeface="Impact"/>
                <a:cs typeface="Impact"/>
                <a:sym typeface="Impact"/>
              </a:rPr>
              <a:t>Mad</a:t>
            </a:r>
            <a:r>
              <a:rPr lang="es">
                <a:latin typeface="Impact"/>
                <a:ea typeface="Impact"/>
                <a:cs typeface="Impact"/>
                <a:sym typeface="Impact"/>
              </a:rPr>
              <a:t>re de Woolf</a:t>
            </a:r>
            <a:r>
              <a:rPr lang="es"/>
              <a:t>                                                                                                                                      novelista                      </a:t>
            </a:r>
            <a:r>
              <a:rPr b="1" lang="es"/>
              <a:t>Leslie</a:t>
            </a:r>
            <a:r>
              <a:rPr lang="es"/>
              <a:t> </a:t>
            </a:r>
            <a:r>
              <a:rPr b="1" lang="es"/>
              <a:t>Stephen 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                                          </a:t>
            </a:r>
            <a:r>
              <a:rPr lang="e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novelista,historiador y biógrafo</a:t>
            </a:r>
            <a:r>
              <a:rPr lang="es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</a:t>
            </a:r>
            <a:r>
              <a:rPr b="1" lang="es"/>
              <a:t>Julia Stephen                                                                                                       n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950">
                <a:solidFill>
                  <a:srgbClr val="2021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Julia StephenM BM FVLWRMGLRWG VVVVVVVVVVVVVVVVVVVVVVV                                               </a:t>
            </a:r>
            <a:r>
              <a:rPr lang="es" sz="1150">
                <a:solidFill>
                  <a:srgbClr val="2021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trabajo de modelo para los pintores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 </a:t>
            </a:r>
            <a:r>
              <a:rPr lang="es" sz="1700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s"/>
              <a:t>                               </a:t>
            </a:r>
            <a:r>
              <a:rPr lang="es"/>
              <a:t> </a:t>
            </a:r>
            <a:r>
              <a:rPr b="1" lang="es"/>
              <a:t>Virginia tuvo 3 hermanos.</a:t>
            </a:r>
            <a:r>
              <a:rPr b="1" lang="es"/>
              <a:t> </a:t>
            </a:r>
            <a:r>
              <a:rPr lang="es"/>
              <a:t>   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700">
                <a:latin typeface="Impact"/>
                <a:ea typeface="Impact"/>
                <a:cs typeface="Impact"/>
                <a:sym typeface="Impact"/>
              </a:rPr>
              <a:t>  </a:t>
            </a:r>
            <a:r>
              <a:rPr lang="es" sz="1700">
                <a:latin typeface="Impact"/>
                <a:ea typeface="Impact"/>
                <a:cs typeface="Impact"/>
                <a:sym typeface="Impact"/>
              </a:rPr>
              <a:t>Padre de Woolf</a:t>
            </a:r>
            <a:r>
              <a:rPr lang="es" sz="1700">
                <a:latin typeface="Impact"/>
                <a:ea typeface="Impact"/>
                <a:cs typeface="Impact"/>
                <a:sym typeface="Impact"/>
              </a:rPr>
              <a:t>                                              </a:t>
            </a:r>
            <a:endParaRPr sz="17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8675"/>
            <a:ext cx="2133600" cy="27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288" y="1870588"/>
            <a:ext cx="1990725" cy="284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6"/>
          <p:cNvCxnSpPr/>
          <p:nvPr/>
        </p:nvCxnSpPr>
        <p:spPr>
          <a:xfrm>
            <a:off x="6584450" y="2571750"/>
            <a:ext cx="389100" cy="3108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" name="Google Shape;86;p16"/>
          <p:cNvCxnSpPr/>
          <p:nvPr/>
        </p:nvCxnSpPr>
        <p:spPr>
          <a:xfrm>
            <a:off x="6692500" y="1674250"/>
            <a:ext cx="331500" cy="3171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2352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422">
                <a:solidFill>
                  <a:srgbClr val="0000FF"/>
                </a:solidFill>
              </a:rPr>
              <a:t>                                       </a:t>
            </a:r>
            <a:r>
              <a:rPr lang="es" sz="4422">
                <a:solidFill>
                  <a:srgbClr val="0000FF"/>
                </a:solidFill>
              </a:rPr>
              <a:t>OBRAS </a:t>
            </a:r>
            <a:endParaRPr sz="4422">
              <a:solidFill>
                <a:srgbClr val="0000FF"/>
              </a:solidFill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67750"/>
            <a:ext cx="8520600" cy="39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/>
              <a:t>Virginia Woolf renovó la novela moderna y dio las claves del feminismo actual.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00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Algunas de sus obras:</a:t>
            </a:r>
            <a:endParaRPr b="1" sz="2000">
              <a:solidFill>
                <a:srgbClr val="FF00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Orlando       </a:t>
            </a:r>
            <a:r>
              <a:rPr lang="es" sz="130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Sus páginas son un alegato a la vida, la muerte, la identidad y la libertad de la sexualidad femenina.Fue la obra más popular.</a:t>
            </a:r>
            <a:endParaRPr sz="1300">
              <a:solidFill>
                <a:srgbClr val="43434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000">
                <a:solidFill>
                  <a:srgbClr val="000000"/>
                </a:solidFill>
                <a:highlight>
                  <a:srgbClr val="FFFFFF"/>
                </a:highlight>
                <a:latin typeface="Dancing Script"/>
                <a:ea typeface="Dancing Script"/>
                <a:cs typeface="Dancing Script"/>
                <a:sym typeface="Dancing Script"/>
              </a:rPr>
              <a:t>Una habitación propia        </a:t>
            </a:r>
            <a:r>
              <a:rPr lang="es" sz="130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 que las mujeres necesitan es una habitación propia para tomar sus propias decisiones,decía Virginia.                    </a:t>
            </a:r>
            <a:r>
              <a:rPr lang="es" sz="13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                            </a:t>
            </a:r>
            <a:endParaRPr b="1" sz="2000">
              <a:solidFill>
                <a:srgbClr val="FF00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cxnSp>
        <p:nvCxnSpPr>
          <p:cNvPr id="93" name="Google Shape;93;p17"/>
          <p:cNvCxnSpPr/>
          <p:nvPr/>
        </p:nvCxnSpPr>
        <p:spPr>
          <a:xfrm>
            <a:off x="1239250" y="2752575"/>
            <a:ext cx="317100" cy="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" name="Google Shape;94;p17"/>
          <p:cNvCxnSpPr/>
          <p:nvPr/>
        </p:nvCxnSpPr>
        <p:spPr>
          <a:xfrm>
            <a:off x="2521550" y="3487350"/>
            <a:ext cx="417900" cy="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338550"/>
            <a:ext cx="8520600" cy="44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Horas en una biblioteca        </a:t>
            </a:r>
            <a:r>
              <a:rPr lang="es" sz="130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La autora hace un recorrido por su biblioteca privada y diserta sobre temas como la biografía como género literario, el cine,la pasión por la lectura…</a:t>
            </a:r>
            <a:endParaRPr sz="1300">
              <a:solidFill>
                <a:srgbClr val="43434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>
                <a:solidFill>
                  <a:srgbClr val="000000"/>
                </a:solidFill>
                <a:highlight>
                  <a:srgbClr val="FFFFFF"/>
                </a:highlight>
                <a:latin typeface="Dancing Script"/>
                <a:ea typeface="Dancing Script"/>
                <a:cs typeface="Dancing Script"/>
                <a:sym typeface="Dancing Script"/>
              </a:rPr>
              <a:t>La señora Dalloway           </a:t>
            </a:r>
            <a:r>
              <a:rPr lang="es" sz="1350">
                <a:solidFill>
                  <a:srgbClr val="49494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Relata un solo día en la vida de                                                                              Clarissa Dalloway, una mujer de la alta sociedad inglesa que vive en                                                                un barrio de Londres.     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cxnSp>
        <p:nvCxnSpPr>
          <p:cNvPr id="100" name="Google Shape;100;p18"/>
          <p:cNvCxnSpPr/>
          <p:nvPr/>
        </p:nvCxnSpPr>
        <p:spPr>
          <a:xfrm>
            <a:off x="2636800" y="649050"/>
            <a:ext cx="403500" cy="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0675" y="807550"/>
            <a:ext cx="1481800" cy="255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8"/>
          <p:cNvCxnSpPr/>
          <p:nvPr/>
        </p:nvCxnSpPr>
        <p:spPr>
          <a:xfrm>
            <a:off x="2204525" y="1715250"/>
            <a:ext cx="475500" cy="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6575" y="2151825"/>
            <a:ext cx="1887425" cy="26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231250"/>
            <a:ext cx="8520600" cy="42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/>
              <a:t>Virginia era una mujer muy feminista y que luchaba contra los derechos de la mujer ya que no le permitieron asisitir a la escuela,finalmente consiguió dar clases en el Departamento de Mujeres del King´s College.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115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s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 creó el círculo de </a:t>
            </a:r>
            <a:r>
              <a:rPr b="1" lang="es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Bloomsbury,donde estaba ella y algunos                                                                            escritores.Allí conoció a la escritora </a:t>
            </a:r>
            <a:r>
              <a:rPr lang="es" sz="1400">
                <a:solidFill>
                  <a:srgbClr val="FF00F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Vita Sackville-West </a:t>
            </a:r>
            <a:r>
              <a:rPr b="1" lang="es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 quien                                                                tuvo una relación amorosa y por eso escribió la obra Orlando.</a:t>
            </a:r>
            <a:endParaRPr b="1"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115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650" y="1513525"/>
            <a:ext cx="2588350" cy="27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550" y="2571750"/>
            <a:ext cx="3976475" cy="23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16000"/>
            <a:ext cx="8520600" cy="44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40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5 </a:t>
            </a:r>
            <a:r>
              <a:rPr b="1" lang="es" sz="8000">
                <a:solidFill>
                  <a:srgbClr val="FF00FF"/>
                </a:solidFill>
                <a:latin typeface="Caveat"/>
                <a:ea typeface="Caveat"/>
                <a:cs typeface="Caveat"/>
                <a:sym typeface="Caveat"/>
              </a:rPr>
              <a:t>CURIOSIDADES</a:t>
            </a:r>
            <a:r>
              <a:rPr lang="es" sz="8000"/>
              <a:t> </a:t>
            </a:r>
            <a:endParaRPr b="1" sz="6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228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6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Su nombre real era </a:t>
            </a:r>
            <a:r>
              <a:rPr b="1" lang="es" sz="6000">
                <a:solidFill>
                  <a:srgbClr val="FF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Adeline Virginia Stephen.</a:t>
            </a:r>
            <a:endParaRPr b="1" sz="60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6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 Se convirtió en un referente del movimiento feminista de los años 70.</a:t>
            </a:r>
            <a:endParaRPr b="1" sz="6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6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Tanto ella como su esposo Leonard fueron incluidos en la lista de la muerte de Hitler.</a:t>
            </a:r>
            <a:endParaRPr b="1" sz="6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6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 En 1941 a los 59 años, en una crisis depresiva, se lanzó a un río cerca de su casa.</a:t>
            </a:r>
            <a:endParaRPr b="1" sz="6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6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En sus biografías hace referencia a su cuerpo como algo monstruoso.</a:t>
            </a:r>
            <a:endParaRPr b="1" sz="6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311700" y="634900"/>
            <a:ext cx="446700" cy="30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311700" y="1421200"/>
            <a:ext cx="446700" cy="30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/>
          <p:nvPr/>
        </p:nvSpPr>
        <p:spPr>
          <a:xfrm>
            <a:off x="311700" y="2207500"/>
            <a:ext cx="446700" cy="30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311700" y="2921875"/>
            <a:ext cx="446700" cy="30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311700" y="3636250"/>
            <a:ext cx="446700" cy="30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87375"/>
            <a:ext cx="8520600" cy="44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60"/>
              <a:t>WEBGRAFÍA</a:t>
            </a:r>
            <a:r>
              <a:rPr b="1" lang="es" sz="2760"/>
              <a:t> </a:t>
            </a:r>
            <a:endParaRPr b="1" sz="276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20" u="sng">
                <a:solidFill>
                  <a:srgbClr val="FF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https://es.wikipedia.org/wiki/Virginia_Woolf</a:t>
            </a:r>
            <a:r>
              <a:rPr lang="es" sz="1620">
                <a:solidFill>
                  <a:srgbClr val="FF00FF"/>
                </a:solidFill>
              </a:rPr>
              <a:t> </a:t>
            </a:r>
            <a:endParaRPr sz="162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20" u="sng">
                <a:solidFill>
                  <a:srgbClr val="FF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https://www.bing.com/videos/search?q=virginia+woolf&amp;docid=607994780226029424&amp;mid=C99FB8904FC57AF67D47C99FB8904FC57AF67D47&amp;view=detail&amp;FORM=VIRE</a:t>
            </a:r>
            <a:r>
              <a:rPr lang="es" sz="1620">
                <a:solidFill>
                  <a:srgbClr val="FF00FF"/>
                </a:solidFill>
              </a:rPr>
              <a:t> </a:t>
            </a:r>
            <a:endParaRPr sz="162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20" u="sng">
                <a:solidFill>
                  <a:srgbClr val="FF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https://www.educaciontrespuntocero.com/libros/obras-virginia-woolf-clase/</a:t>
            </a:r>
            <a:r>
              <a:rPr lang="es" sz="1620">
                <a:solidFill>
                  <a:srgbClr val="FF00FF"/>
                </a:solidFill>
              </a:rPr>
              <a:t> </a:t>
            </a:r>
            <a:endParaRPr sz="162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20" u="sng">
                <a:solidFill>
                  <a:srgbClr val="FF00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https://nuevatribuna.publico.es/articulo/sociedad/virginia-woolf-escritora-referente-feminista/20210124095153183788.html</a:t>
            </a:r>
            <a:r>
              <a:rPr lang="es" sz="1620">
                <a:solidFill>
                  <a:srgbClr val="FF00FF"/>
                </a:solidFill>
              </a:rPr>
              <a:t> </a:t>
            </a:r>
            <a:endParaRPr sz="162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20" u="sng">
                <a:solidFill>
                  <a:srgbClr val="FF00F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notv.com/noticias/portal/entretenimiento/detalle/por-que-virginia-woolf-es-considerada-simbolo-del-feminismo-680206/#:~:text=%20%C2%BFPor%20qu%C3%A9%20Virginia%20Woolf%20es%20considerada%20un,necesitan%20una%20habitaci%C3%B3n%20propia.%20Adem%C3%A1s%20de...%20More%20</a:t>
            </a:r>
            <a:r>
              <a:rPr lang="es" sz="1620">
                <a:solidFill>
                  <a:srgbClr val="FF00FF"/>
                </a:solidFill>
              </a:rPr>
              <a:t> </a:t>
            </a:r>
            <a:endParaRPr sz="162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20" u="sng">
                <a:solidFill>
                  <a:srgbClr val="FF00F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https://culturizando.com/virginia-woolf-19-interesantes-datos/#:~:text=Novelista%2C%20poeta%2C%20ensayista%2C%20editora%20y%20cuentista%20brit%C3%A1nica.%20Virginia,que%20imprimen%20al%20lector%20experiencias%20visuales%20y%20auditivas</a:t>
            </a:r>
            <a:r>
              <a:rPr lang="es" sz="1620">
                <a:solidFill>
                  <a:srgbClr val="FF00FF"/>
                </a:solidFill>
              </a:rPr>
              <a:t> </a:t>
            </a:r>
            <a:endParaRPr sz="162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20" u="sng">
                <a:solidFill>
                  <a:srgbClr val="FF00FF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https://www.euston96.com/virginia-woolf/</a:t>
            </a:r>
            <a:r>
              <a:rPr lang="es" sz="1620">
                <a:solidFill>
                  <a:srgbClr val="FF00FF"/>
                </a:solidFill>
              </a:rPr>
              <a:t> </a:t>
            </a:r>
            <a:endParaRPr sz="162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20" u="sng">
                <a:solidFill>
                  <a:srgbClr val="FF00FF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https://www.europapress.es/cultura/libros-00132/noticia-134-anos-nacimiento-virginia-woolf-10-cosas-quiza-no-sabias-mitica-escritora-20160125111205.html</a:t>
            </a:r>
            <a:r>
              <a:rPr lang="es" sz="1620">
                <a:solidFill>
                  <a:srgbClr val="FF00FF"/>
                </a:solidFill>
              </a:rPr>
              <a:t> </a:t>
            </a:r>
            <a:endParaRPr sz="162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9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1410218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D9.0.4</vt:lpwstr>
  </property>
</Properties>
</file>