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Source Code Pro"/>
      <p:regular r:id="rId20"/>
      <p:bold r:id="rId21"/>
      <p:italic r:id="rId22"/>
      <p:boldItalic r:id="rId23"/>
    </p:embeddedFont>
    <p:embeddedFont>
      <p:font typeface="Oswald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regular.fntdata"/><Relationship Id="rId22" Type="http://schemas.openxmlformats.org/officeDocument/2006/relationships/font" Target="fonts/SourceCodePro-italic.fntdata"/><Relationship Id="rId21" Type="http://schemas.openxmlformats.org/officeDocument/2006/relationships/font" Target="fonts/SourceCodePro-bold.fntdata"/><Relationship Id="rId24" Type="http://schemas.openxmlformats.org/officeDocument/2006/relationships/font" Target="fonts/Oswald-regular.fntdata"/><Relationship Id="rId23" Type="http://schemas.openxmlformats.org/officeDocument/2006/relationships/font" Target="fonts/SourceCodePr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19" Type="http://schemas.openxmlformats.org/officeDocument/2006/relationships/font" Target="fonts/Roboto-boldItalic.fntdata"/><Relationship Id="rId1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cec28de01b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cec28de01b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a18ff6913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a18ff6913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a18ff6913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a18ff6913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a18ff6913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a18ff6913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ec28de01b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ec28de01b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ba340590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ba340590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ec28de01b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ec28de01b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ec28de01b_0_3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ec28de01b_0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ba34059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cba34059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10" Type="http://schemas.openxmlformats.org/officeDocument/2006/relationships/slide" Target="/ppt/slides/slide10.xml"/><Relationship Id="rId9" Type="http://schemas.openxmlformats.org/officeDocument/2006/relationships/slide" Target="/ppt/slides/slide9.xml"/><Relationship Id="rId5" Type="http://schemas.openxmlformats.org/officeDocument/2006/relationships/slide" Target="/ppt/slides/slide5.xml"/><Relationship Id="rId6" Type="http://schemas.openxmlformats.org/officeDocument/2006/relationships/slide" Target="/ppt/slides/slide6.xml"/><Relationship Id="rId7" Type="http://schemas.openxmlformats.org/officeDocument/2006/relationships/slide" Target="/ppt/slides/slide7.xml"/><Relationship Id="rId8" Type="http://schemas.openxmlformats.org/officeDocument/2006/relationships/slide" Target="/ppt/slides/slide8.xml"/></Relationships>
</file>

<file path=ppt/slides/_rels/slide3.xml.rels><?xml version="1.0" encoding="UTF-8" standalone="yes" 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Relationship Id="rId4" Type="http://schemas.openxmlformats.org/officeDocument/2006/relationships/image" Target="../media/image2.jpg"/><Relationship Id="rId5" Type="http://schemas.openxmlformats.org/officeDocument/2006/relationships/image" Target="../media/image8.png"/><Relationship Id="rId6" Type="http://schemas.openxmlformats.org/officeDocument/2006/relationships/image" Target="../media/image13.png"/></Relationships>
</file>

<file path=ppt/slides/_rels/slide6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2.jpg" Type="http://schemas.openxmlformats.org/officeDocument/2006/relationships/image"/><Relationship Id="rId4" Target="../media/image7.jpeg" Type="http://schemas.openxmlformats.org/officeDocument/2006/relationships/image"/><Relationship Id="rId5" Target="../media/image3.jpeg" Type="http://schemas.openxmlformats.org/officeDocument/2006/relationships/image"/><Relationship Id="rId6" Target="../media/image9.jpeg" Type="http://schemas.openxmlformats.org/officeDocument/2006/relationships/image"/><Relationship Id="rId7" Target="../media/image14.jpeg" Type="http://schemas.openxmlformats.org/officeDocument/2006/relationships/image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rETE0IGDqEE" TargetMode="External"/><Relationship Id="rId4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analhistoria.es/perfiles/virginia-woolf/#:~:text=Adeline%20Virginia%20Stephen%2C%20m%C3%A1s%20conocida,modernismo%20literario%20del%20siglo%20XX" TargetMode="External"/><Relationship Id="rId4" Type="http://schemas.openxmlformats.org/officeDocument/2006/relationships/hyperlink" Target="https://libreando.club/7-curiosidades-virginia-woolf/" TargetMode="External"/><Relationship Id="rId5" Type="http://schemas.openxmlformats.org/officeDocument/2006/relationships/hyperlink" Target="https://www.todostuslibros.com/autor/virginia-woolf" TargetMode="External"/><Relationship Id="rId6" Type="http://schemas.openxmlformats.org/officeDocument/2006/relationships/hyperlink" Target="https://www.youtube.com/watch?v=rETE0IGDq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486275"/>
            <a:ext cx="8282400" cy="1166100"/>
          </a:xfrm>
          <a:prstGeom prst="rect">
            <a:avLst/>
          </a:prstGeom>
          <a:effectLst>
            <a:outerShdw blurRad="57150" rotWithShape="0" algn="bl" dir="7860000" dist="66675">
              <a:srgbClr val="212529">
                <a:alpha val="98000"/>
              </a:srgbClr>
            </a:outerShdw>
          </a:effectLst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VIRGINIA WOOLF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9575" y="1810275"/>
            <a:ext cx="4542924" cy="293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6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  <a:effectLst>
            <a:outerShdw blurRad="114300" rotWithShape="0" algn="bl" dir="10800000" dist="38100">
              <a:srgbClr val="000000">
                <a:alpha val="98000"/>
              </a:srgbClr>
            </a:outerShdw>
          </a:effectLst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Realizado por: Marta Larinto Ruiz.</a:t>
            </a:r>
            <a:endParaRPr/>
          </a:p>
        </p:txBody>
      </p:sp>
      <p:sp>
        <p:nvSpPr>
          <p:cNvPr id="169" name="Google Shape;169;p22"/>
          <p:cNvSpPr txBox="1"/>
          <p:nvPr/>
        </p:nvSpPr>
        <p:spPr>
          <a:xfrm>
            <a:off x="5656200" y="3187325"/>
            <a:ext cx="348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latin typeface="Source Code Pro"/>
                <a:ea typeface="Source Code Pro"/>
                <a:cs typeface="Source Code Pro"/>
                <a:sym typeface="Source Code Pro"/>
              </a:rPr>
              <a:t>amlarinto@classroom.iesramonycajaltocina.es</a:t>
            </a:r>
            <a:endParaRPr sz="10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7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2E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ÍNDICE: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s" sz="1500">
                <a:solidFill>
                  <a:srgbClr val="000000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Información personal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s" sz="1500">
                <a:solidFill>
                  <a:srgbClr val="000000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Curiosidades de Virginia Woolf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s" sz="1500">
                <a:solidFill>
                  <a:srgbClr val="000000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¿Cómo era la familia de Virginia Woolf?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s" sz="1500">
                <a:solidFill>
                  <a:srgbClr val="000000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Libros 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s" sz="1500">
                <a:solidFill>
                  <a:srgbClr val="000000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Frases célebres de Virginia Woolf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s" sz="1500">
                <a:solidFill>
                  <a:srgbClr val="000000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Vídeo explicativo sobre Virginia Woolf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s" sz="1500">
                <a:solidFill>
                  <a:srgbClr val="000000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Bibliografía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s" sz="1500">
                <a:solidFill>
                  <a:srgbClr val="000000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Contraportada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7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8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9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idx="1" type="subTitle"/>
          </p:nvPr>
        </p:nvSpPr>
        <p:spPr>
          <a:xfrm>
            <a:off x="302500" y="1872849"/>
            <a:ext cx="4045200" cy="225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347800" y="614075"/>
            <a:ext cx="3999900" cy="774300"/>
          </a:xfrm>
          <a:prstGeom prst="horizontalScroll">
            <a:avLst>
              <a:gd fmla="val 12500" name="adj"/>
            </a:avLst>
          </a:prstGeom>
          <a:solidFill>
            <a:srgbClr val="FFE2E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900">
                <a:solidFill>
                  <a:srgbClr val="FFFFFF"/>
                </a:solidFill>
              </a:rPr>
              <a:t>INFORMACIÓN PERSONAL</a:t>
            </a:r>
            <a:endParaRPr b="1" sz="1900">
              <a:solidFill>
                <a:srgbClr val="FFFFFF"/>
              </a:solidFill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150" y="1947950"/>
            <a:ext cx="3999901" cy="21052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Google Shape;79;p15"/>
          <p:cNvCxnSpPr>
            <a:stCxn id="80" idx="2"/>
            <a:endCxn id="81" idx="1"/>
          </p:cNvCxnSpPr>
          <p:nvPr/>
        </p:nvCxnSpPr>
        <p:spPr>
          <a:xfrm>
            <a:off x="4886488" y="2571750"/>
            <a:ext cx="298800" cy="1083600"/>
          </a:xfrm>
          <a:prstGeom prst="bentConnector3">
            <a:avLst>
              <a:gd fmla="val 50002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2" name="Google Shape;82;p15"/>
          <p:cNvCxnSpPr>
            <a:stCxn id="80" idx="2"/>
            <a:endCxn id="83" idx="1"/>
          </p:cNvCxnSpPr>
          <p:nvPr/>
        </p:nvCxnSpPr>
        <p:spPr>
          <a:xfrm flipH="1" rot="10800000">
            <a:off x="4886488" y="1512150"/>
            <a:ext cx="103200" cy="1059600"/>
          </a:xfrm>
          <a:prstGeom prst="bentConnector3">
            <a:avLst>
              <a:gd fmla="val 49982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0" name="Google Shape;80;p15"/>
          <p:cNvSpPr/>
          <p:nvPr/>
        </p:nvSpPr>
        <p:spPr>
          <a:xfrm rot="-5400000">
            <a:off x="3140338" y="2451750"/>
            <a:ext cx="3252300" cy="240000"/>
          </a:xfrm>
          <a:prstGeom prst="roundRect">
            <a:avLst>
              <a:gd fmla="val 16667" name="adj"/>
            </a:avLst>
          </a:prstGeom>
          <a:solidFill>
            <a:srgbClr val="840D35"/>
          </a:solidFill>
          <a:ln cap="flat" cmpd="sng" w="9525">
            <a:solidFill>
              <a:srgbClr val="840D3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VIRGINIA WOOLF</a:t>
            </a:r>
            <a:endParaRPr b="1"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4989650" y="1233500"/>
            <a:ext cx="2020500" cy="557400"/>
          </a:xfrm>
          <a:prstGeom prst="roundRect">
            <a:avLst>
              <a:gd fmla="val 16667" name="adj"/>
            </a:avLst>
          </a:prstGeom>
          <a:solidFill>
            <a:srgbClr val="B61249"/>
          </a:solidFill>
          <a:ln cap="flat" cmpd="sng" w="9525">
            <a:solidFill>
              <a:srgbClr val="B6124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Autora británica, de cuentos, novelas, obras teatrales y otras obras literarias.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5185300" y="3452575"/>
            <a:ext cx="1758900" cy="405600"/>
          </a:xfrm>
          <a:prstGeom prst="roundRect">
            <a:avLst>
              <a:gd fmla="val 16667" name="adj"/>
            </a:avLst>
          </a:prstGeom>
          <a:solidFill>
            <a:srgbClr val="B61249"/>
          </a:solidFill>
          <a:ln cap="flat" cmpd="sng" w="9525">
            <a:solidFill>
              <a:srgbClr val="B6124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Fechas importantes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7063700" y="402150"/>
            <a:ext cx="1936800" cy="712200"/>
          </a:xfrm>
          <a:prstGeom prst="roundRect">
            <a:avLst>
              <a:gd fmla="val 16667" name="adj"/>
            </a:avLst>
          </a:prstGeom>
          <a:solidFill>
            <a:srgbClr val="E1165A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Fue una de las figuras más </a:t>
            </a:r>
            <a:r>
              <a:rPr lang="es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destacada</a:t>
            </a:r>
            <a:r>
              <a:rPr lang="es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s" sz="1050">
                <a:solidFill>
                  <a:srgbClr val="FFFFFF"/>
                </a:solidFill>
              </a:rPr>
              <a:t>modernismo anglosajón del siglo XX y del feminismo internacional.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5"/>
          <p:cNvSpPr/>
          <p:nvPr/>
        </p:nvSpPr>
        <p:spPr>
          <a:xfrm>
            <a:off x="7153375" y="2014699"/>
            <a:ext cx="1829700" cy="484500"/>
          </a:xfrm>
          <a:prstGeom prst="roundRect">
            <a:avLst>
              <a:gd fmla="val 16667" name="adj"/>
            </a:avLst>
          </a:prstGeom>
          <a:solidFill>
            <a:srgbClr val="E1165A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 género literario fue el drama y la prosa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7063700" y="2774198"/>
            <a:ext cx="1829700" cy="452700"/>
          </a:xfrm>
          <a:prstGeom prst="roundRect">
            <a:avLst>
              <a:gd fmla="val 16667" name="adj"/>
            </a:avLst>
          </a:prstGeom>
          <a:solidFill>
            <a:srgbClr val="E1165A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Nació el 25 de enero de 1882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5"/>
          <p:cNvSpPr/>
          <p:nvPr/>
        </p:nvSpPr>
        <p:spPr>
          <a:xfrm>
            <a:off x="7063700" y="3970400"/>
            <a:ext cx="1829700" cy="484500"/>
          </a:xfrm>
          <a:prstGeom prst="roundRect">
            <a:avLst>
              <a:gd fmla="val 16667" name="adj"/>
            </a:avLst>
          </a:prstGeom>
          <a:solidFill>
            <a:srgbClr val="E1165A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Falleció el 28 de marzo de 1941 ( suicideio por ahogamiento)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8" name="Google Shape;88;p15"/>
          <p:cNvCxnSpPr>
            <a:stCxn id="83" idx="3"/>
            <a:endCxn id="84" idx="1"/>
          </p:cNvCxnSpPr>
          <p:nvPr/>
        </p:nvCxnSpPr>
        <p:spPr>
          <a:xfrm flipH="1" rot="10800000">
            <a:off x="7010150" y="758300"/>
            <a:ext cx="53700" cy="753900"/>
          </a:xfrm>
          <a:prstGeom prst="bentConnector3">
            <a:avLst>
              <a:gd fmla="val 4986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9" name="Google Shape;89;p15"/>
          <p:cNvCxnSpPr>
            <a:stCxn id="83" idx="3"/>
            <a:endCxn id="85" idx="1"/>
          </p:cNvCxnSpPr>
          <p:nvPr/>
        </p:nvCxnSpPr>
        <p:spPr>
          <a:xfrm>
            <a:off x="7010150" y="1512200"/>
            <a:ext cx="143100" cy="744600"/>
          </a:xfrm>
          <a:prstGeom prst="bentConnector3">
            <a:avLst>
              <a:gd fmla="val 50044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0" name="Google Shape;90;p15"/>
          <p:cNvCxnSpPr>
            <a:stCxn id="86" idx="1"/>
            <a:endCxn id="81" idx="3"/>
          </p:cNvCxnSpPr>
          <p:nvPr/>
        </p:nvCxnSpPr>
        <p:spPr>
          <a:xfrm flipH="1">
            <a:off x="6944300" y="3000548"/>
            <a:ext cx="119400" cy="654900"/>
          </a:xfrm>
          <a:prstGeom prst="bentConnector3">
            <a:avLst>
              <a:gd fmla="val 50042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p15"/>
          <p:cNvCxnSpPr>
            <a:stCxn id="87" idx="1"/>
            <a:endCxn id="81" idx="3"/>
          </p:cNvCxnSpPr>
          <p:nvPr/>
        </p:nvCxnSpPr>
        <p:spPr>
          <a:xfrm rot="10800000">
            <a:off x="6944300" y="3655250"/>
            <a:ext cx="119400" cy="557400"/>
          </a:xfrm>
          <a:prstGeom prst="bentConnector3">
            <a:avLst>
              <a:gd fmla="val 50042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8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6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4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2E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311700" y="1352388"/>
            <a:ext cx="4930800" cy="3331800"/>
          </a:xfrm>
          <a:prstGeom prst="rect">
            <a:avLst/>
          </a:prstGeom>
          <a:solidFill>
            <a:srgbClr val="FFE2E2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266700" rtl="0" algn="just"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500"/>
              <a:buFont typeface="Roboto"/>
              <a:buChar char="★"/>
            </a:pP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Virginia </a:t>
            </a:r>
            <a:r>
              <a:rPr lang="es" sz="1500" u="sng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nunca tuvo la oportunidad de atender la escuela</a:t>
            </a: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, aunque gracias a sus padres se interesó en la lectura.</a:t>
            </a:r>
            <a:endParaRPr sz="1500">
              <a:solidFill>
                <a:srgbClr val="21252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266700" rtl="0" algn="just"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500"/>
              <a:buFont typeface="Roboto"/>
              <a:buChar char="★"/>
            </a:pP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A los </a:t>
            </a:r>
            <a:r>
              <a:rPr lang="es" sz="1500" u="sng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13 años empezó a padecer trastornos y depresión</a:t>
            </a: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, pero todo empezó por la muerte de su madre</a:t>
            </a:r>
            <a:endParaRPr sz="1500">
              <a:solidFill>
                <a:srgbClr val="21252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266700" rtl="0" algn="just"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500"/>
              <a:buFont typeface="Roboto"/>
              <a:buChar char="★"/>
            </a:pP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Virginia tenía una </a:t>
            </a:r>
            <a:r>
              <a:rPr lang="es" sz="1500" u="sng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amante de su mismo sexo</a:t>
            </a: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 en total secreto, durante los años de los 20</a:t>
            </a:r>
            <a:endParaRPr sz="1500">
              <a:solidFill>
                <a:srgbClr val="21252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266700" rtl="0" algn="just"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500"/>
              <a:buFont typeface="Roboto"/>
              <a:buChar char="★"/>
            </a:pP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Virginia </a:t>
            </a:r>
            <a:r>
              <a:rPr lang="es" sz="1500" u="sng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se suicidó</a:t>
            </a: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, tras varias oportunidades fallidas, fue encontrada ahogada en el </a:t>
            </a: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río</a:t>
            </a:r>
            <a:r>
              <a:rPr lang="es" sz="1500">
                <a:solidFill>
                  <a:srgbClr val="212529"/>
                </a:solidFill>
                <a:latin typeface="Roboto"/>
                <a:ea typeface="Roboto"/>
                <a:cs typeface="Roboto"/>
                <a:sym typeface="Roboto"/>
              </a:rPr>
              <a:t> Ousen.</a:t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6750" y="1949150"/>
            <a:ext cx="3726650" cy="21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6"/>
          <p:cNvSpPr/>
          <p:nvPr/>
        </p:nvSpPr>
        <p:spPr>
          <a:xfrm>
            <a:off x="1614000" y="271700"/>
            <a:ext cx="5916000" cy="872100"/>
          </a:xfrm>
          <a:prstGeom prst="horizontalScroll">
            <a:avLst>
              <a:gd fmla="val 12500" name="adj"/>
            </a:avLst>
          </a:prstGeom>
          <a:solidFill>
            <a:schemeClr val="dk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rgbClr val="FFFFFF"/>
                </a:solidFill>
              </a:rPr>
              <a:t>CURIOSIDADES DE VIRGINIA WOOLF</a:t>
            </a:r>
            <a:endParaRPr b="1"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7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9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8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/>
          <p:nvPr/>
        </p:nvSpPr>
        <p:spPr>
          <a:xfrm>
            <a:off x="971550" y="160675"/>
            <a:ext cx="7200900" cy="759900"/>
          </a:xfrm>
          <a:prstGeom prst="horizontalScroll">
            <a:avLst>
              <a:gd fmla="val 12500" name="adj"/>
            </a:avLst>
          </a:prstGeom>
          <a:solidFill>
            <a:schemeClr val="dk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FFFFFF"/>
                </a:solidFill>
              </a:rPr>
              <a:t>¿CÓMO ERA LA FAMILIA DE VIRGINIA WOOLF?</a:t>
            </a:r>
            <a:endParaRPr sz="2000">
              <a:solidFill>
                <a:srgbClr val="FFFFFF"/>
              </a:solidFill>
            </a:endParaRPr>
          </a:p>
        </p:txBody>
      </p:sp>
      <p:cxnSp>
        <p:nvCxnSpPr>
          <p:cNvPr id="104" name="Google Shape;104;p17"/>
          <p:cNvCxnSpPr>
            <a:stCxn id="105" idx="2"/>
            <a:endCxn id="106" idx="0"/>
          </p:cNvCxnSpPr>
          <p:nvPr/>
        </p:nvCxnSpPr>
        <p:spPr>
          <a:xfrm flipH="1" rot="-5400000">
            <a:off x="5201550" y="725850"/>
            <a:ext cx="591600" cy="1850700"/>
          </a:xfrm>
          <a:prstGeom prst="bentConnector3">
            <a:avLst>
              <a:gd fmla="val 49999" name="adj1"/>
            </a:avLst>
          </a:prstGeom>
          <a:noFill/>
          <a:ln cap="flat" cmpd="sng" w="19050">
            <a:solidFill>
              <a:srgbClr val="C2C2C2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07" name="Google Shape;107;p17"/>
          <p:cNvCxnSpPr>
            <a:stCxn id="108" idx="0"/>
            <a:endCxn id="105" idx="2"/>
          </p:cNvCxnSpPr>
          <p:nvPr/>
        </p:nvCxnSpPr>
        <p:spPr>
          <a:xfrm rot="-5400000">
            <a:off x="3401925" y="777000"/>
            <a:ext cx="591600" cy="1748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C2C2C2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09" name="Google Shape;109;p17"/>
          <p:cNvCxnSpPr>
            <a:stCxn id="108" idx="2"/>
            <a:endCxn id="110" idx="0"/>
          </p:cNvCxnSpPr>
          <p:nvPr/>
        </p:nvCxnSpPr>
        <p:spPr>
          <a:xfrm flipH="1" rot="-5400000">
            <a:off x="2834025" y="3186000"/>
            <a:ext cx="828300" cy="849300"/>
          </a:xfrm>
          <a:prstGeom prst="bentConnector3">
            <a:avLst>
              <a:gd fmla="val 50006" name="adj1"/>
            </a:avLst>
          </a:prstGeom>
          <a:noFill/>
          <a:ln cap="flat" cmpd="sng" w="19050">
            <a:solidFill>
              <a:srgbClr val="C2C2C2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1" name="Google Shape;111;p17"/>
          <p:cNvCxnSpPr>
            <a:stCxn id="112" idx="0"/>
            <a:endCxn id="108" idx="2"/>
          </p:cNvCxnSpPr>
          <p:nvPr/>
        </p:nvCxnSpPr>
        <p:spPr>
          <a:xfrm rot="-5400000">
            <a:off x="1776175" y="2977450"/>
            <a:ext cx="828300" cy="1266600"/>
          </a:xfrm>
          <a:prstGeom prst="bentConnector3">
            <a:avLst>
              <a:gd fmla="val 50006" name="adj1"/>
            </a:avLst>
          </a:prstGeom>
          <a:noFill/>
          <a:ln cap="flat" cmpd="sng" w="19050">
            <a:solidFill>
              <a:srgbClr val="C2C2C2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3" name="Google Shape;113;p17"/>
          <p:cNvCxnSpPr>
            <a:stCxn id="106" idx="2"/>
            <a:endCxn id="114" idx="0"/>
          </p:cNvCxnSpPr>
          <p:nvPr/>
        </p:nvCxnSpPr>
        <p:spPr>
          <a:xfrm flipH="1" rot="-5400000">
            <a:off x="6749850" y="2943288"/>
            <a:ext cx="754200" cy="1408800"/>
          </a:xfrm>
          <a:prstGeom prst="bentConnector3">
            <a:avLst>
              <a:gd fmla="val 50007" name="adj1"/>
            </a:avLst>
          </a:prstGeom>
          <a:noFill/>
          <a:ln cap="flat" cmpd="sng" w="19050">
            <a:solidFill>
              <a:srgbClr val="C2C2C2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5" name="Google Shape;115;p17"/>
          <p:cNvCxnSpPr>
            <a:stCxn id="116" idx="0"/>
            <a:endCxn id="106" idx="2"/>
          </p:cNvCxnSpPr>
          <p:nvPr/>
        </p:nvCxnSpPr>
        <p:spPr>
          <a:xfrm rot="-5400000">
            <a:off x="5603000" y="3205300"/>
            <a:ext cx="754200" cy="885000"/>
          </a:xfrm>
          <a:prstGeom prst="bentConnector3">
            <a:avLst>
              <a:gd fmla="val 50007" name="adj1"/>
            </a:avLst>
          </a:prstGeom>
          <a:noFill/>
          <a:ln cap="flat" cmpd="sng" w="19050">
            <a:solidFill>
              <a:srgbClr val="C2C2C2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05" name="Google Shape;105;p17"/>
          <p:cNvSpPr txBox="1"/>
          <p:nvPr/>
        </p:nvSpPr>
        <p:spPr>
          <a:xfrm>
            <a:off x="3573750" y="989100"/>
            <a:ext cx="1996500" cy="366300"/>
          </a:xfrm>
          <a:prstGeom prst="rect">
            <a:avLst/>
          </a:prstGeom>
          <a:noFill/>
          <a:ln cap="flat" cmpd="sng" w="19050">
            <a:solidFill>
              <a:srgbClr val="A7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FAMILIA DE VIRGINIA WOOLF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1974225" y="1947000"/>
            <a:ext cx="1698600" cy="1249500"/>
          </a:xfrm>
          <a:prstGeom prst="rect">
            <a:avLst/>
          </a:prstGeom>
          <a:noFill/>
          <a:ln cap="flat" cmpd="sng" w="19050">
            <a:solidFill>
              <a:srgbClr val="A7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LEONARD WOOLF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5573250" y="1946988"/>
            <a:ext cx="1698600" cy="1323600"/>
          </a:xfrm>
          <a:prstGeom prst="rect">
            <a:avLst/>
          </a:prstGeom>
          <a:noFill/>
          <a:ln cap="flat" cmpd="sng" w="19050">
            <a:solidFill>
              <a:srgbClr val="A7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VIRGINIA WOOLF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7078775" y="4024900"/>
            <a:ext cx="1505100" cy="366300"/>
          </a:xfrm>
          <a:prstGeom prst="rect">
            <a:avLst/>
          </a:prstGeom>
          <a:noFill/>
          <a:ln cap="flat" cmpd="sng" w="19050">
            <a:solidFill>
              <a:srgbClr val="A7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Julia Prinsep Stephen</a:t>
            </a:r>
            <a:endParaRPr sz="1000">
              <a:solidFill>
                <a:srgbClr val="A72A1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(Madre)</a:t>
            </a:r>
            <a:endParaRPr sz="1000">
              <a:solidFill>
                <a:srgbClr val="A72A1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17"/>
          <p:cNvSpPr txBox="1"/>
          <p:nvPr/>
        </p:nvSpPr>
        <p:spPr>
          <a:xfrm>
            <a:off x="4785050" y="4024900"/>
            <a:ext cx="1505100" cy="366300"/>
          </a:xfrm>
          <a:prstGeom prst="rect">
            <a:avLst/>
          </a:prstGeom>
          <a:noFill/>
          <a:ln cap="flat" cmpd="sng" w="1905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Leslie Stephen</a:t>
            </a:r>
            <a:endParaRPr sz="1000">
              <a:solidFill>
                <a:srgbClr val="A72A1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(Padre)</a:t>
            </a:r>
            <a:endParaRPr sz="1000">
              <a:solidFill>
                <a:srgbClr val="A72A1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2903775" y="40249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A7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Marie de Jongh</a:t>
            </a:r>
            <a:endParaRPr sz="1000">
              <a:solidFill>
                <a:srgbClr val="A72A1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(Madre)</a:t>
            </a:r>
            <a:endParaRPr sz="1000">
              <a:solidFill>
                <a:srgbClr val="A72A1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787975" y="40249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A7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Sidney Woolf</a:t>
            </a:r>
            <a:endParaRPr sz="1000">
              <a:solidFill>
                <a:srgbClr val="A72A1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A72A1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(Padre)</a:t>
            </a:r>
            <a:endParaRPr sz="1000">
              <a:solidFill>
                <a:srgbClr val="A72A1E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2888" y="1974762"/>
            <a:ext cx="701281" cy="99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4262" y="2039750"/>
            <a:ext cx="756578" cy="99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86309" y="989100"/>
            <a:ext cx="497575" cy="686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7200" y="1075550"/>
            <a:ext cx="497575" cy="686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6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6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6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6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311700" y="1468825"/>
            <a:ext cx="8520600" cy="33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      </a:t>
            </a:r>
            <a:r>
              <a:rPr lang="es" sz="1500"/>
              <a:t>  </a:t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500"/>
              <a:t>          </a:t>
            </a:r>
            <a:r>
              <a:rPr lang="es" sz="1500">
                <a:latin typeface="Roboto"/>
                <a:ea typeface="Roboto"/>
                <a:cs typeface="Roboto"/>
                <a:sym typeface="Roboto"/>
              </a:rPr>
              <a:t>EL FARO              UNA HABITACIÓN                 LAS OLAS                       EL CUARTO DE </a:t>
            </a:r>
            <a:endParaRPr sz="1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500">
                <a:latin typeface="Roboto"/>
                <a:ea typeface="Roboto"/>
                <a:cs typeface="Roboto"/>
                <a:sym typeface="Roboto"/>
              </a:rPr>
              <a:t>                                                              PROPIA                                                                          JACOB</a:t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18"/>
          <p:cNvSpPr/>
          <p:nvPr/>
        </p:nvSpPr>
        <p:spPr>
          <a:xfrm>
            <a:off x="1828800" y="429375"/>
            <a:ext cx="5486400" cy="815700"/>
          </a:xfrm>
          <a:prstGeom prst="horizontalScroll">
            <a:avLst>
              <a:gd fmla="val 125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rgbClr val="FFFFFF"/>
                </a:solidFill>
              </a:rPr>
              <a:t>LIBROS MÁS DESTACADOS</a:t>
            </a:r>
            <a:endParaRPr b="1" sz="2000">
              <a:solidFill>
                <a:srgbClr val="FFFFFF"/>
              </a:solidFill>
            </a:endParaRPr>
          </a:p>
        </p:txBody>
      </p:sp>
      <p:pic>
        <p:nvPicPr>
          <p:cNvPr id="127" name="Google Shape;12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9976" y="2073488"/>
            <a:ext cx="1275150" cy="200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74650" y="2073500"/>
            <a:ext cx="1385228" cy="200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45950" y="2073500"/>
            <a:ext cx="1385225" cy="2001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65529" y="2073501"/>
            <a:ext cx="1163761" cy="20017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1" name="Google Shape;131;p18"/>
          <p:cNvCxnSpPr/>
          <p:nvPr/>
        </p:nvCxnSpPr>
        <p:spPr>
          <a:xfrm flipH="1">
            <a:off x="2119025" y="1152275"/>
            <a:ext cx="815700" cy="77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18"/>
          <p:cNvCxnSpPr/>
          <p:nvPr/>
        </p:nvCxnSpPr>
        <p:spPr>
          <a:xfrm flipH="1">
            <a:off x="3685150" y="1143000"/>
            <a:ext cx="417300" cy="77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3" name="Google Shape;133;p18"/>
          <p:cNvCxnSpPr/>
          <p:nvPr/>
        </p:nvCxnSpPr>
        <p:spPr>
          <a:xfrm>
            <a:off x="5140400" y="1143000"/>
            <a:ext cx="542700" cy="84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18"/>
          <p:cNvCxnSpPr/>
          <p:nvPr/>
        </p:nvCxnSpPr>
        <p:spPr>
          <a:xfrm>
            <a:off x="6465675" y="1143000"/>
            <a:ext cx="1149000" cy="81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1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1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6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6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2E2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idx="1" type="body"/>
          </p:nvPr>
        </p:nvSpPr>
        <p:spPr>
          <a:xfrm>
            <a:off x="311700" y="1476975"/>
            <a:ext cx="8520600" cy="7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latin typeface="Roboto"/>
                <a:ea typeface="Roboto"/>
                <a:cs typeface="Roboto"/>
                <a:sym typeface="Roboto"/>
              </a:rPr>
              <a:t>Virginia Woolf fue una mujer muy feminista la cual le inquietaba temas como la desigualdad de género, el paso del tiempo o la forma en que el arte podía cambiar a las personas.</a:t>
            </a:r>
            <a:endParaRPr sz="6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0" name="Google Shape;140;p19"/>
          <p:cNvSpPr/>
          <p:nvPr/>
        </p:nvSpPr>
        <p:spPr>
          <a:xfrm>
            <a:off x="1132200" y="442900"/>
            <a:ext cx="6879600" cy="750000"/>
          </a:xfrm>
          <a:prstGeom prst="horizontalScroll">
            <a:avLst>
              <a:gd fmla="val 125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rgbClr val="FFFFFF"/>
                </a:solidFill>
              </a:rPr>
              <a:t>FRASES CÉLEBRES DE VIRGINIA WOOLF</a:t>
            </a:r>
            <a:endParaRPr b="1" sz="2000">
              <a:solidFill>
                <a:srgbClr val="FFFFFF"/>
              </a:solidFill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486350" y="2325825"/>
            <a:ext cx="21600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350">
                <a:solidFill>
                  <a:srgbClr val="03030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"Cuántas mujeres olvidadas porque ni siquiera ellas mismas pudieron, pueden o podrán decir 'esta boca es mía', 'este cuerpo es mío', 'esto es lo que yo pienso'".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6697675" y="3287925"/>
            <a:ext cx="1858500" cy="16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350">
                <a:solidFill>
                  <a:srgbClr val="03030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"Las mujeres han vivido todos estos siglos como esposas, con el poder mágico y delicioso de reflejar la figura del hombre, el doble de su tamaño natural".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3" name="Google Shape;143;p19"/>
          <p:cNvSpPr txBox="1"/>
          <p:nvPr/>
        </p:nvSpPr>
        <p:spPr>
          <a:xfrm>
            <a:off x="3062200" y="3723850"/>
            <a:ext cx="2160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350">
                <a:solidFill>
                  <a:srgbClr val="03030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"No hay barrera, cerradura ni cerrojo que puedas imponer a la libertad de mi mente".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4" name="Google Shape;144;p19"/>
          <p:cNvSpPr txBox="1"/>
          <p:nvPr/>
        </p:nvSpPr>
        <p:spPr>
          <a:xfrm>
            <a:off x="4572000" y="2463350"/>
            <a:ext cx="21600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350">
                <a:solidFill>
                  <a:srgbClr val="03030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"La belleza debe romperse a diario para permanecer hermosa".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5" name="Google Shape;145;p19"/>
          <p:cNvSpPr/>
          <p:nvPr/>
        </p:nvSpPr>
        <p:spPr>
          <a:xfrm>
            <a:off x="1503407" y="3776800"/>
            <a:ext cx="1314250" cy="407550"/>
          </a:xfrm>
          <a:custGeom>
            <a:rect b="b" l="l" r="r" t="t"/>
            <a:pathLst>
              <a:path extrusionOk="0" h="16302" w="52570">
                <a:moveTo>
                  <a:pt x="3662" y="0"/>
                </a:moveTo>
                <a:cubicBezTo>
                  <a:pt x="3662" y="2065"/>
                  <a:pt x="-4489" y="9673"/>
                  <a:pt x="3662" y="12390"/>
                </a:cubicBezTo>
                <a:cubicBezTo>
                  <a:pt x="11813" y="15107"/>
                  <a:pt x="44419" y="15650"/>
                  <a:pt x="52570" y="16302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Google Shape;146;p19"/>
          <p:cNvSpPr/>
          <p:nvPr/>
        </p:nvSpPr>
        <p:spPr>
          <a:xfrm>
            <a:off x="4235975" y="3124675"/>
            <a:ext cx="921100" cy="570600"/>
          </a:xfrm>
          <a:custGeom>
            <a:rect b="b" l="l" r="r" t="t"/>
            <a:pathLst>
              <a:path extrusionOk="0" h="22824" w="36844">
                <a:moveTo>
                  <a:pt x="0" y="22824"/>
                </a:moveTo>
                <a:cubicBezTo>
                  <a:pt x="3532" y="22172"/>
                  <a:pt x="15053" y="22715"/>
                  <a:pt x="21194" y="18911"/>
                </a:cubicBezTo>
                <a:cubicBezTo>
                  <a:pt x="27335" y="15107"/>
                  <a:pt x="34236" y="3152"/>
                  <a:pt x="36844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Google Shape;147;p19"/>
          <p:cNvSpPr/>
          <p:nvPr/>
        </p:nvSpPr>
        <p:spPr>
          <a:xfrm>
            <a:off x="5657771" y="3328475"/>
            <a:ext cx="1056225" cy="937400"/>
          </a:xfrm>
          <a:custGeom>
            <a:rect b="b" l="l" r="r" t="t"/>
            <a:pathLst>
              <a:path extrusionOk="0" h="37496" w="42249">
                <a:moveTo>
                  <a:pt x="2470" y="0"/>
                </a:moveTo>
                <a:cubicBezTo>
                  <a:pt x="2579" y="3750"/>
                  <a:pt x="-3508" y="16248"/>
                  <a:pt x="3122" y="22497"/>
                </a:cubicBezTo>
                <a:cubicBezTo>
                  <a:pt x="9752" y="28746"/>
                  <a:pt x="35728" y="34996"/>
                  <a:pt x="42249" y="37496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7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7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2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2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7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7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0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Draw My Life Virginia Woolf.  Virginia Woolf fue una célebre escritora inglesa de la primera mitad del siglo 20, y una importante figura del movimiento feminista. #virginiawoolf #drawmylife Vuelven los domingos de historia a #tiktakdraw &#10;&#10;Suscríbete a TikTak Draw: https://goo.gl/G3hor1&#10;&#10;SI TE INTERESA QUE HAGAMOS UN VÍDEO SOBRE ALGÚN TEMA, DÉJALO EN LOS COMENTARIOS.&#10;&#10;▼▼▼ SÍGUENOS ▼▼▼&#10;✘ Twitter: https://twitter.com/tiktakdraw&#10;✘ Instagram: https://www.instagram.com/tiktakdraw/&#10;✘ Facebook: https://www.facebook.com/TikTakDraw/&#10;&#10;Si quieres ver nuestros otros vídeos:&#10;★ https://www.youtube.com/c/TikTakDraw/...&#10;&#10;Si quieres contarnos algo escríbenos a:&#10;✉ contact.tiktakdraw@gmail.com&#10;&#10;Fuentes:&#10;http://www.virginiawoolfsociety.co.uk/&#10;https://www.biografiasyvidas.com/biografia/w/woolf.htm&#10;http://www.elresumen.com/biografias/virginia_woolf.htm&#10;http://mural.uv.es/teloro/biografia.html&#10;https://elpais.com/cultura/2018/01/25/actualidad/1516835051_025456.html" id="154" name="Google Shape;154;p20" title="VIRGINIA WOOLF | Draw My Lif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9100" y="1468825"/>
            <a:ext cx="4133200" cy="3099900"/>
          </a:xfrm>
          <a:prstGeom prst="rect">
            <a:avLst/>
          </a:prstGeom>
          <a:noFill/>
          <a:ln>
            <a:noFill/>
          </a:ln>
          <a:effectLst>
            <a:outerShdw blurRad="328613" rotWithShape="0" algn="bl" dist="19050">
              <a:srgbClr val="000000"/>
            </a:outerShdw>
          </a:effectLst>
        </p:spPr>
      </p:pic>
      <p:sp>
        <p:nvSpPr>
          <p:cNvPr id="155" name="Google Shape;155;p20"/>
          <p:cNvSpPr/>
          <p:nvPr/>
        </p:nvSpPr>
        <p:spPr>
          <a:xfrm>
            <a:off x="1450950" y="442900"/>
            <a:ext cx="6567300" cy="701100"/>
          </a:xfrm>
          <a:prstGeom prst="horizontalScroll">
            <a:avLst>
              <a:gd fmla="val 125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FFFFFF"/>
                </a:solidFill>
              </a:rPr>
              <a:t>VIDEO EXPLICATIVO SOBRE VIRGINIA WOOLF</a:t>
            </a:r>
            <a:endParaRPr sz="2600">
              <a:solidFill>
                <a:srgbClr val="FFFFFF"/>
              </a:solidFill>
            </a:endParaRPr>
          </a:p>
        </p:txBody>
      </p:sp>
      <p:sp>
        <p:nvSpPr>
          <p:cNvPr id="156" name="Google Shape;156;p20"/>
          <p:cNvSpPr/>
          <p:nvPr/>
        </p:nvSpPr>
        <p:spPr>
          <a:xfrm>
            <a:off x="479325" y="1865363"/>
            <a:ext cx="3729888" cy="2306826"/>
          </a:xfrm>
          <a:prstGeom prst="irregularSeal2">
            <a:avLst/>
          </a:prstGeom>
          <a:solidFill>
            <a:srgbClr val="FFE2E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¿Te interesa lo que le sucedió con </a:t>
            </a:r>
            <a:r>
              <a:rPr lang="es"/>
              <a:t>Virginia</a:t>
            </a:r>
            <a:r>
              <a:rPr lang="es"/>
              <a:t> Woolf?</a:t>
            </a:r>
            <a:endParaRPr/>
          </a:p>
        </p:txBody>
      </p:sp>
      <p:sp>
        <p:nvSpPr>
          <p:cNvPr id="157" name="Google Shape;157;p20"/>
          <p:cNvSpPr/>
          <p:nvPr/>
        </p:nvSpPr>
        <p:spPr>
          <a:xfrm>
            <a:off x="2539102" y="3842000"/>
            <a:ext cx="1892525" cy="464625"/>
          </a:xfrm>
          <a:custGeom>
            <a:rect b="b" l="l" r="r" t="t"/>
            <a:pathLst>
              <a:path extrusionOk="0" h="18585" w="75701">
                <a:moveTo>
                  <a:pt x="5273" y="0"/>
                </a:moveTo>
                <a:cubicBezTo>
                  <a:pt x="5273" y="1739"/>
                  <a:pt x="-6465" y="7337"/>
                  <a:pt x="5273" y="10434"/>
                </a:cubicBezTo>
                <a:cubicBezTo>
                  <a:pt x="17011" y="13532"/>
                  <a:pt x="63963" y="17227"/>
                  <a:pt x="75701" y="1858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2E2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-30003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★"/>
            </a:pPr>
            <a:r>
              <a:rPr lang="es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https://canalhistoria.es/perfiles/virginia-woolf/#:~:text=Adeline%20Virginia%20Stephen%2C%20m%C3%A1s%20conocida,modernismo%20literario%20del%20siglo%20XX</a:t>
            </a:r>
            <a:r>
              <a:rPr lang="es" u="sng">
                <a:solidFill>
                  <a:srgbClr val="000000"/>
                </a:solidFill>
              </a:rPr>
              <a:t>.</a:t>
            </a:r>
            <a:endParaRPr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rgbClr val="000000"/>
              </a:solidFill>
            </a:endParaRPr>
          </a:p>
          <a:p>
            <a:pPr indent="-30003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★"/>
            </a:pPr>
            <a:r>
              <a:rPr lang="es" u="sng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https://libreando.club/7-curiosidades-virginia-woolf/</a:t>
            </a:r>
            <a:endParaRPr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rgbClr val="000000"/>
              </a:solidFill>
            </a:endParaRPr>
          </a:p>
          <a:p>
            <a:pPr indent="-30003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★"/>
            </a:pPr>
            <a:r>
              <a:rPr lang="es" u="sng">
                <a:solidFill>
                  <a:srgbClr val="00000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https://www.todostuslibros.com/autor/virginia-woolf</a:t>
            </a:r>
            <a:endParaRPr u="sng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rgbClr val="000000"/>
              </a:solidFill>
            </a:endParaRPr>
          </a:p>
          <a:p>
            <a:pPr indent="-300037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★"/>
            </a:pPr>
            <a:r>
              <a:rPr lang="es" u="sng">
                <a:solidFill>
                  <a:srgbClr val="000000"/>
                </a:solidFill>
              </a:rPr>
              <a:t>https://www.womennow.es/es/noticia/frases-de-virginia-woolf-mujer-feminista/</a:t>
            </a:r>
            <a:endParaRPr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rgbClr val="000000"/>
              </a:solidFill>
            </a:endParaRPr>
          </a:p>
          <a:p>
            <a:pPr indent="-300037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★"/>
            </a:pPr>
            <a:r>
              <a:rPr lang="es" u="sng">
                <a:solidFill>
                  <a:srgbClr val="000000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https://www.youtube.com/watch?v=rETE0IGDqEE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3" name="Google Shape;163;p21"/>
          <p:cNvSpPr/>
          <p:nvPr/>
        </p:nvSpPr>
        <p:spPr>
          <a:xfrm>
            <a:off x="2011350" y="418425"/>
            <a:ext cx="5121300" cy="774300"/>
          </a:xfrm>
          <a:prstGeom prst="horizontalScroll">
            <a:avLst>
              <a:gd fmla="val 125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900">
                <a:solidFill>
                  <a:srgbClr val="FFFFFF"/>
                </a:solidFill>
              </a:rPr>
              <a:t>BIBLIOGRAFÍA</a:t>
            </a:r>
            <a:endParaRPr b="1" sz="19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8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6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1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6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4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6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863935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